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78" r:id="rId2"/>
    <p:sldId id="350" r:id="rId3"/>
    <p:sldId id="275" r:id="rId4"/>
    <p:sldId id="259" r:id="rId5"/>
    <p:sldId id="257" r:id="rId6"/>
    <p:sldId id="258" r:id="rId7"/>
    <p:sldId id="260" r:id="rId8"/>
    <p:sldId id="306" r:id="rId9"/>
    <p:sldId id="315" r:id="rId10"/>
    <p:sldId id="308" r:id="rId11"/>
    <p:sldId id="269" r:id="rId12"/>
    <p:sldId id="289" r:id="rId13"/>
    <p:sldId id="264" r:id="rId14"/>
    <p:sldId id="349" r:id="rId15"/>
    <p:sldId id="270" r:id="rId16"/>
    <p:sldId id="304" r:id="rId17"/>
    <p:sldId id="280" r:id="rId18"/>
    <p:sldId id="309" r:id="rId19"/>
    <p:sldId id="305" r:id="rId20"/>
    <p:sldId id="343" r:id="rId21"/>
    <p:sldId id="282" r:id="rId22"/>
    <p:sldId id="299" r:id="rId23"/>
    <p:sldId id="300" r:id="rId24"/>
    <p:sldId id="301" r:id="rId25"/>
    <p:sldId id="303" r:id="rId26"/>
    <p:sldId id="344" r:id="rId27"/>
    <p:sldId id="312" r:id="rId28"/>
    <p:sldId id="287" r:id="rId29"/>
    <p:sldId id="314" r:id="rId30"/>
    <p:sldId id="313" r:id="rId31"/>
    <p:sldId id="346" r:id="rId32"/>
    <p:sldId id="310" r:id="rId33"/>
    <p:sldId id="321" r:id="rId34"/>
    <p:sldId id="323" r:id="rId35"/>
    <p:sldId id="324" r:id="rId36"/>
    <p:sldId id="345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47" r:id="rId45"/>
    <p:sldId id="288" r:id="rId46"/>
    <p:sldId id="285" r:id="rId47"/>
    <p:sldId id="290" r:id="rId48"/>
    <p:sldId id="291" r:id="rId49"/>
    <p:sldId id="292" r:id="rId50"/>
    <p:sldId id="316" r:id="rId51"/>
    <p:sldId id="318" r:id="rId52"/>
    <p:sldId id="319" r:id="rId53"/>
    <p:sldId id="294" r:id="rId54"/>
    <p:sldId id="295" r:id="rId55"/>
    <p:sldId id="348" r:id="rId56"/>
    <p:sldId id="286" r:id="rId57"/>
    <p:sldId id="334" r:id="rId58"/>
    <p:sldId id="333" r:id="rId59"/>
    <p:sldId id="335" r:id="rId60"/>
    <p:sldId id="336" r:id="rId61"/>
    <p:sldId id="332" r:id="rId62"/>
    <p:sldId id="337" r:id="rId63"/>
    <p:sldId id="338" r:id="rId64"/>
    <p:sldId id="339" r:id="rId65"/>
    <p:sldId id="340" r:id="rId66"/>
    <p:sldId id="341" r:id="rId67"/>
    <p:sldId id="342" r:id="rId68"/>
    <p:sldId id="271" r:id="rId69"/>
    <p:sldId id="266" r:id="rId70"/>
    <p:sldId id="320" r:id="rId71"/>
    <p:sldId id="268" r:id="rId7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현경" initials="김현" lastIdx="1" clrIdx="0">
    <p:extLst>
      <p:ext uri="{19B8F6BF-5375-455C-9EA6-DF929625EA0E}">
        <p15:presenceInfo xmlns:p15="http://schemas.microsoft.com/office/powerpoint/2012/main" userId="77091ee06fd426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25D"/>
    <a:srgbClr val="7E93EB"/>
    <a:srgbClr val="282828"/>
    <a:srgbClr val="FFC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 autoAdjust="0"/>
    <p:restoredTop sz="93476" autoAdjust="0"/>
  </p:normalViewPr>
  <p:slideViewPr>
    <p:cSldViewPr>
      <p:cViewPr varScale="1">
        <p:scale>
          <a:sx n="43" d="100"/>
          <a:sy n="43" d="100"/>
        </p:scale>
        <p:origin x="848" y="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3.png"/><Relationship Id="rId4" Type="http://schemas.openxmlformats.org/officeDocument/2006/relationships/image" Target="../media/image13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98408-D13F-4054-859A-F3FF31E5F8BF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6E169-3A4B-4F9F-ACAB-A5EC016D1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1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157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4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6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2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47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55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558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318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95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36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11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052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91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048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77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559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66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939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015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25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4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6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77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02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756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81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87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60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7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502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93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9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6E169-3A4B-4F9F-ACAB-A5EC016D11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18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66.jpg"/><Relationship Id="rId18" Type="http://schemas.openxmlformats.org/officeDocument/2006/relationships/image" Target="../media/image71.jpg"/><Relationship Id="rId3" Type="http://schemas.openxmlformats.org/officeDocument/2006/relationships/image" Target="../media/image2.png"/><Relationship Id="rId7" Type="http://schemas.openxmlformats.org/officeDocument/2006/relationships/image" Target="../media/image60.jpg"/><Relationship Id="rId12" Type="http://schemas.openxmlformats.org/officeDocument/2006/relationships/image" Target="../media/image65.jpg"/><Relationship Id="rId17" Type="http://schemas.openxmlformats.org/officeDocument/2006/relationships/image" Target="../media/image70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11" Type="http://schemas.openxmlformats.org/officeDocument/2006/relationships/image" Target="../media/image64.jpg"/><Relationship Id="rId5" Type="http://schemas.openxmlformats.org/officeDocument/2006/relationships/image" Target="../media/image4.png"/><Relationship Id="rId15" Type="http://schemas.openxmlformats.org/officeDocument/2006/relationships/image" Target="../media/image68.jpg"/><Relationship Id="rId10" Type="http://schemas.openxmlformats.org/officeDocument/2006/relationships/image" Target="../media/image63.jpg"/><Relationship Id="rId4" Type="http://schemas.openxmlformats.org/officeDocument/2006/relationships/image" Target="../media/image3.png"/><Relationship Id="rId9" Type="http://schemas.openxmlformats.org/officeDocument/2006/relationships/image" Target="../media/image62.jpg"/><Relationship Id="rId14" Type="http://schemas.openxmlformats.org/officeDocument/2006/relationships/image" Target="../media/image6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13" Type="http://schemas.openxmlformats.org/officeDocument/2006/relationships/image" Target="../media/image80.jpg"/><Relationship Id="rId3" Type="http://schemas.openxmlformats.org/officeDocument/2006/relationships/image" Target="../media/image2.png"/><Relationship Id="rId7" Type="http://schemas.openxmlformats.org/officeDocument/2006/relationships/image" Target="../media/image74.jp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11" Type="http://schemas.openxmlformats.org/officeDocument/2006/relationships/image" Target="../media/image78.jpg"/><Relationship Id="rId5" Type="http://schemas.openxmlformats.org/officeDocument/2006/relationships/image" Target="../media/image72.jpg"/><Relationship Id="rId15" Type="http://schemas.openxmlformats.org/officeDocument/2006/relationships/image" Target="../media/image82.jpg"/><Relationship Id="rId10" Type="http://schemas.openxmlformats.org/officeDocument/2006/relationships/image" Target="../media/image77.jpg"/><Relationship Id="rId4" Type="http://schemas.openxmlformats.org/officeDocument/2006/relationships/image" Target="../media/image3.png"/><Relationship Id="rId9" Type="http://schemas.openxmlformats.org/officeDocument/2006/relationships/image" Target="../media/image76.jpg"/><Relationship Id="rId14" Type="http://schemas.openxmlformats.org/officeDocument/2006/relationships/image" Target="../media/image8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4.png"/><Relationship Id="rId7" Type="http://schemas.openxmlformats.org/officeDocument/2006/relationships/image" Target="../media/image96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4.png"/><Relationship Id="rId7" Type="http://schemas.openxmlformats.org/officeDocument/2006/relationships/image" Target="../media/image10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58.png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0.png"/><Relationship Id="rId4" Type="http://schemas.openxmlformats.org/officeDocument/2006/relationships/image" Target="../media/image84.png"/><Relationship Id="rId9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58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3.png"/><Relationship Id="rId5" Type="http://schemas.openxmlformats.org/officeDocument/2006/relationships/image" Target="../media/image120.png"/><Relationship Id="rId10" Type="http://schemas.openxmlformats.org/officeDocument/2006/relationships/image" Target="../media/image122.png"/><Relationship Id="rId4" Type="http://schemas.openxmlformats.org/officeDocument/2006/relationships/image" Target="../media/image84.png"/><Relationship Id="rId9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4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84.png"/><Relationship Id="rId7" Type="http://schemas.openxmlformats.org/officeDocument/2006/relationships/image" Target="../media/image12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4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4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4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35.png"/><Relationship Id="rId5" Type="http://schemas.openxmlformats.org/officeDocument/2006/relationships/image" Target="../media/image84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58.png"/><Relationship Id="rId9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3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33.png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38.png"/><Relationship Id="rId5" Type="http://schemas.openxmlformats.org/officeDocument/2006/relationships/image" Target="../media/image84.png"/><Relationship Id="rId10" Type="http://schemas.openxmlformats.org/officeDocument/2006/relationships/oleObject" Target="../embeddings/oleObject14.bin"/><Relationship Id="rId4" Type="http://schemas.openxmlformats.org/officeDocument/2006/relationships/image" Target="../media/image58.png"/><Relationship Id="rId9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4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84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4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84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4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84.png"/><Relationship Id="rId7" Type="http://schemas.openxmlformats.org/officeDocument/2006/relationships/image" Target="../media/image1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2C24C888-DCA7-4FCB-9462-7F299D6D262A}"/>
              </a:ext>
            </a:extLst>
          </p:cNvPr>
          <p:cNvGrpSpPr/>
          <p:nvPr/>
        </p:nvGrpSpPr>
        <p:grpSpPr>
          <a:xfrm>
            <a:off x="-124826" y="0"/>
            <a:ext cx="18537652" cy="2409524"/>
            <a:chOff x="-111593" y="-2409524"/>
            <a:chExt cx="18537652" cy="4819048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E3A29B85-B1CB-4670-917A-CB2536B7D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11593" y="-2409524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89868A19-CBE4-4AAE-8F3D-B63E2A922BE5}"/>
              </a:ext>
            </a:extLst>
          </p:cNvPr>
          <p:cNvGrpSpPr/>
          <p:nvPr/>
        </p:nvGrpSpPr>
        <p:grpSpPr>
          <a:xfrm>
            <a:off x="15576496" y="-674308"/>
            <a:ext cx="2300270" cy="2300997"/>
            <a:chOff x="15589729" y="-674308"/>
            <a:chExt cx="2300270" cy="2300997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2AEC74E9-A086-4340-A261-FA5D5AF9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83DD5194-BFA6-4EBE-A977-D091F9338F6A}"/>
              </a:ext>
            </a:extLst>
          </p:cNvPr>
          <p:cNvGrpSpPr/>
          <p:nvPr/>
        </p:nvGrpSpPr>
        <p:grpSpPr>
          <a:xfrm>
            <a:off x="16632101" y="856941"/>
            <a:ext cx="1619729" cy="1552584"/>
            <a:chOff x="15073307" y="2356051"/>
            <a:chExt cx="1619729" cy="1552584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71156987-07D2-4E65-87C7-CF1CB816A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C848A6C8-6B16-4D9E-B8BD-2B1368F8FD4C}"/>
              </a:ext>
            </a:extLst>
          </p:cNvPr>
          <p:cNvGrpSpPr/>
          <p:nvPr/>
        </p:nvGrpSpPr>
        <p:grpSpPr>
          <a:xfrm>
            <a:off x="680137" y="-89882"/>
            <a:ext cx="2274463" cy="2232325"/>
            <a:chOff x="693370" y="-89882"/>
            <a:chExt cx="2274463" cy="2232325"/>
          </a:xfrm>
        </p:grpSpPr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E3C98D0B-E891-4D3D-A210-DEA7E392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370" y="-89882"/>
              <a:ext cx="2274463" cy="2232325"/>
            </a:xfrm>
            <a:prstGeom prst="rect">
              <a:avLst/>
            </a:prstGeom>
          </p:spPr>
        </p:pic>
      </p:grpSp>
      <p:sp>
        <p:nvSpPr>
          <p:cNvPr id="22" name="Object 8">
            <a:extLst>
              <a:ext uri="{FF2B5EF4-FFF2-40B4-BE49-F238E27FC236}">
                <a16:creationId xmlns:a16="http://schemas.microsoft.com/office/drawing/2014/main" id="{EE44F405-9C8D-4E7E-A76D-0095108D70C6}"/>
              </a:ext>
            </a:extLst>
          </p:cNvPr>
          <p:cNvSpPr txBox="1"/>
          <p:nvPr/>
        </p:nvSpPr>
        <p:spPr>
          <a:xfrm>
            <a:off x="500784" y="235441"/>
            <a:ext cx="3467219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업무분장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467E41D-4B19-42C0-9AAE-68DBC46DA6A7}"/>
              </a:ext>
            </a:extLst>
          </p:cNvPr>
          <p:cNvGrpSpPr/>
          <p:nvPr/>
        </p:nvGrpSpPr>
        <p:grpSpPr>
          <a:xfrm>
            <a:off x="3845165" y="4305300"/>
            <a:ext cx="3436668" cy="5539904"/>
            <a:chOff x="4008093" y="4336742"/>
            <a:chExt cx="2628959" cy="2478662"/>
          </a:xfrm>
        </p:grpSpPr>
        <p:grpSp>
          <p:nvGrpSpPr>
            <p:cNvPr id="24" name="그룹 1004">
              <a:extLst>
                <a:ext uri="{FF2B5EF4-FFF2-40B4-BE49-F238E27FC236}">
                  <a16:creationId xmlns:a16="http://schemas.microsoft.com/office/drawing/2014/main" id="{6EE1E4CC-31CA-41BA-A694-6D21745EC7CD}"/>
                </a:ext>
              </a:extLst>
            </p:cNvPr>
            <p:cNvGrpSpPr/>
            <p:nvPr/>
          </p:nvGrpSpPr>
          <p:grpSpPr>
            <a:xfrm>
              <a:off x="4165548" y="4336742"/>
              <a:ext cx="2314051" cy="2478662"/>
              <a:chOff x="4165548" y="4336742"/>
              <a:chExt cx="2314051" cy="2478662"/>
            </a:xfrm>
          </p:grpSpPr>
          <p:pic>
            <p:nvPicPr>
              <p:cNvPr id="26" name="Object 14">
                <a:extLst>
                  <a:ext uri="{FF2B5EF4-FFF2-40B4-BE49-F238E27FC236}">
                    <a16:creationId xmlns:a16="http://schemas.microsoft.com/office/drawing/2014/main" id="{1325C950-F929-4708-8C05-E9B66F896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4165548" y="4336742"/>
                <a:ext cx="2314051" cy="2478662"/>
              </a:xfrm>
              <a:prstGeom prst="rect">
                <a:avLst/>
              </a:prstGeom>
            </p:spPr>
          </p:pic>
        </p:grpSp>
        <p:sp>
          <p:nvSpPr>
            <p:cNvPr id="25" name="Object 38">
              <a:extLst>
                <a:ext uri="{FF2B5EF4-FFF2-40B4-BE49-F238E27FC236}">
                  <a16:creationId xmlns:a16="http://schemas.microsoft.com/office/drawing/2014/main" id="{DFE5E8F2-3380-48EC-9F60-562ECE44E73F}"/>
                </a:ext>
              </a:extLst>
            </p:cNvPr>
            <p:cNvSpPr txBox="1"/>
            <p:nvPr/>
          </p:nvSpPr>
          <p:spPr>
            <a:xfrm>
              <a:off x="4008093" y="5000908"/>
              <a:ext cx="2628959" cy="112457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DB</a:t>
              </a: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모델링</a:t>
              </a:r>
              <a:endParaRPr lang="en-US" altLang="ko-KR" sz="26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00" b="0" i="0" u="none" strike="noStrike" kern="0" cap="none" spc="-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나눔스퀘어라운드OTF ExtraBold" pitchFamily="34" charset="0"/>
                </a:rPr>
                <a:t>생산 관리 </a:t>
              </a:r>
              <a:endParaRPr kumimoji="0" lang="en-US" altLang="ko-KR" sz="2600" b="0" i="0" u="none" strike="noStrike" kern="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00" b="0" i="0" u="none" strike="noStrike" kern="0" cap="none" spc="-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최종 보고서 작성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D7B431C-1CF1-402C-B2EC-1055DFF6411C}"/>
              </a:ext>
            </a:extLst>
          </p:cNvPr>
          <p:cNvGrpSpPr/>
          <p:nvPr/>
        </p:nvGrpSpPr>
        <p:grpSpPr>
          <a:xfrm>
            <a:off x="305656" y="4453643"/>
            <a:ext cx="3436668" cy="5185657"/>
            <a:chOff x="661611" y="4251796"/>
            <a:chExt cx="2628959" cy="2375442"/>
          </a:xfrm>
        </p:grpSpPr>
        <p:grpSp>
          <p:nvGrpSpPr>
            <p:cNvPr id="28" name="그룹 1007">
              <a:extLst>
                <a:ext uri="{FF2B5EF4-FFF2-40B4-BE49-F238E27FC236}">
                  <a16:creationId xmlns:a16="http://schemas.microsoft.com/office/drawing/2014/main" id="{EB0FE4DD-09CD-410F-A1E6-FA1B1D6F5FA2}"/>
                </a:ext>
              </a:extLst>
            </p:cNvPr>
            <p:cNvGrpSpPr/>
            <p:nvPr/>
          </p:nvGrpSpPr>
          <p:grpSpPr>
            <a:xfrm>
              <a:off x="693370" y="4251796"/>
              <a:ext cx="2565442" cy="2375442"/>
              <a:chOff x="942857" y="4415873"/>
              <a:chExt cx="2565442" cy="2375442"/>
            </a:xfrm>
          </p:grpSpPr>
          <p:pic>
            <p:nvPicPr>
              <p:cNvPr id="30" name="Object 23">
                <a:extLst>
                  <a:ext uri="{FF2B5EF4-FFF2-40B4-BE49-F238E27FC236}">
                    <a16:creationId xmlns:a16="http://schemas.microsoft.com/office/drawing/2014/main" id="{F865E113-9F9D-4735-AB20-34AF7FEDD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2857" y="4415873"/>
                <a:ext cx="2565442" cy="2375442"/>
              </a:xfrm>
              <a:prstGeom prst="rect">
                <a:avLst/>
              </a:prstGeom>
            </p:spPr>
          </p:pic>
        </p:grpSp>
        <p:sp>
          <p:nvSpPr>
            <p:cNvPr id="29" name="Object 39">
              <a:extLst>
                <a:ext uri="{FF2B5EF4-FFF2-40B4-BE49-F238E27FC236}">
                  <a16:creationId xmlns:a16="http://schemas.microsoft.com/office/drawing/2014/main" id="{5F923625-B7D9-42C8-90EE-8FD9EF15A6BE}"/>
                </a:ext>
              </a:extLst>
            </p:cNvPr>
            <p:cNvSpPr txBox="1"/>
            <p:nvPr/>
          </p:nvSpPr>
          <p:spPr>
            <a:xfrm>
              <a:off x="661611" y="4877229"/>
              <a:ext cx="2628959" cy="112457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환경 구축</a:t>
              </a:r>
              <a:endParaRPr lang="en-US" altLang="ko-KR" sz="26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총괄</a:t>
              </a:r>
              <a:endParaRPr lang="en-US" altLang="ko-KR" sz="26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DB</a:t>
              </a: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모델링</a:t>
              </a:r>
              <a:endParaRPr lang="en-US" altLang="ko-KR" sz="26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설비 관리</a:t>
              </a:r>
              <a:endParaRPr lang="en-US" altLang="ko-KR" sz="26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발표 진행</a:t>
              </a:r>
              <a:endParaRPr lang="en-US" altLang="ko-KR" sz="26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5E3A73F-A821-487B-96E3-5512F98FFB62}"/>
              </a:ext>
            </a:extLst>
          </p:cNvPr>
          <p:cNvGrpSpPr/>
          <p:nvPr/>
        </p:nvGrpSpPr>
        <p:grpSpPr>
          <a:xfrm>
            <a:off x="10972700" y="4305300"/>
            <a:ext cx="3436668" cy="5539904"/>
            <a:chOff x="4008093" y="4336742"/>
            <a:chExt cx="2628959" cy="2478662"/>
          </a:xfrm>
        </p:grpSpPr>
        <p:grpSp>
          <p:nvGrpSpPr>
            <p:cNvPr id="32" name="그룹 1004">
              <a:extLst>
                <a:ext uri="{FF2B5EF4-FFF2-40B4-BE49-F238E27FC236}">
                  <a16:creationId xmlns:a16="http://schemas.microsoft.com/office/drawing/2014/main" id="{EA9BAD9C-0DA3-4D1B-B503-1BB5E1D0C8D3}"/>
                </a:ext>
              </a:extLst>
            </p:cNvPr>
            <p:cNvGrpSpPr/>
            <p:nvPr/>
          </p:nvGrpSpPr>
          <p:grpSpPr>
            <a:xfrm>
              <a:off x="4165548" y="4336742"/>
              <a:ext cx="2314051" cy="2478662"/>
              <a:chOff x="4165548" y="4336742"/>
              <a:chExt cx="2314051" cy="2478662"/>
            </a:xfrm>
          </p:grpSpPr>
          <p:pic>
            <p:nvPicPr>
              <p:cNvPr id="34" name="Object 14">
                <a:extLst>
                  <a:ext uri="{FF2B5EF4-FFF2-40B4-BE49-F238E27FC236}">
                    <a16:creationId xmlns:a16="http://schemas.microsoft.com/office/drawing/2014/main" id="{51C68BC7-F306-4385-8F52-153829E19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4165548" y="4336742"/>
                <a:ext cx="2314051" cy="2478662"/>
              </a:xfrm>
              <a:prstGeom prst="rect">
                <a:avLst/>
              </a:prstGeom>
            </p:spPr>
          </p:pic>
        </p:grp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8A5FA8F8-DCA2-46D8-B08B-629EE526D36A}"/>
                </a:ext>
              </a:extLst>
            </p:cNvPr>
            <p:cNvSpPr txBox="1"/>
            <p:nvPr/>
          </p:nvSpPr>
          <p:spPr>
            <a:xfrm>
              <a:off x="4008093" y="5013785"/>
              <a:ext cx="2628959" cy="112457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DB</a:t>
              </a: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모델링</a:t>
              </a:r>
              <a:endParaRPr lang="en-US" altLang="ko-KR" sz="26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600">
                  <a:solidFill>
                    <a:prstClr val="black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품질 및 자재 관리</a:t>
              </a:r>
              <a:endParaRPr lang="en-US" altLang="ko-KR" sz="2600">
                <a:solidFill>
                  <a:prstClr val="black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600">
                  <a:solidFill>
                    <a:prstClr val="black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전체 </a:t>
              </a:r>
              <a:r>
                <a:rPr lang="ko-KR" altLang="en-US" sz="2600" dirty="0">
                  <a:solidFill>
                    <a:prstClr val="black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레이아웃</a:t>
              </a:r>
              <a:r>
                <a:rPr lang="en-US" sz="2600" dirty="0">
                  <a:solidFill>
                    <a:prstClr val="black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2600" dirty="0">
                  <a:solidFill>
                    <a:prstClr val="black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통합</a:t>
              </a: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7376198-8F4C-401C-8FF2-1FCBE8006459}"/>
              </a:ext>
            </a:extLst>
          </p:cNvPr>
          <p:cNvGrpSpPr/>
          <p:nvPr/>
        </p:nvGrpSpPr>
        <p:grpSpPr>
          <a:xfrm>
            <a:off x="7426190" y="4453643"/>
            <a:ext cx="3436668" cy="5185657"/>
            <a:chOff x="661611" y="4251796"/>
            <a:chExt cx="2628959" cy="2375442"/>
          </a:xfrm>
        </p:grpSpPr>
        <p:grpSp>
          <p:nvGrpSpPr>
            <p:cNvPr id="36" name="그룹 1007">
              <a:extLst>
                <a:ext uri="{FF2B5EF4-FFF2-40B4-BE49-F238E27FC236}">
                  <a16:creationId xmlns:a16="http://schemas.microsoft.com/office/drawing/2014/main" id="{ED4C9F88-8526-4D45-B2A0-DD8B52AB2D59}"/>
                </a:ext>
              </a:extLst>
            </p:cNvPr>
            <p:cNvGrpSpPr/>
            <p:nvPr/>
          </p:nvGrpSpPr>
          <p:grpSpPr>
            <a:xfrm>
              <a:off x="693370" y="4251796"/>
              <a:ext cx="2565442" cy="2375442"/>
              <a:chOff x="942857" y="4415873"/>
              <a:chExt cx="2565442" cy="2375442"/>
            </a:xfrm>
          </p:grpSpPr>
          <p:pic>
            <p:nvPicPr>
              <p:cNvPr id="38" name="Object 23">
                <a:extLst>
                  <a:ext uri="{FF2B5EF4-FFF2-40B4-BE49-F238E27FC236}">
                    <a16:creationId xmlns:a16="http://schemas.microsoft.com/office/drawing/2014/main" id="{DDC58CDA-855D-4BFE-BD09-956A7DE3B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2857" y="4415873"/>
                <a:ext cx="2565442" cy="2375442"/>
              </a:xfrm>
              <a:prstGeom prst="rect">
                <a:avLst/>
              </a:prstGeom>
            </p:spPr>
          </p:pic>
        </p:grpSp>
        <p:sp>
          <p:nvSpPr>
            <p:cNvPr id="37" name="Object 39">
              <a:extLst>
                <a:ext uri="{FF2B5EF4-FFF2-40B4-BE49-F238E27FC236}">
                  <a16:creationId xmlns:a16="http://schemas.microsoft.com/office/drawing/2014/main" id="{EF49B980-3AE6-41B5-AB6B-D4F4867FAFB9}"/>
                </a:ext>
              </a:extLst>
            </p:cNvPr>
            <p:cNvSpPr txBox="1"/>
            <p:nvPr/>
          </p:nvSpPr>
          <p:spPr>
            <a:xfrm>
              <a:off x="661611" y="4863833"/>
              <a:ext cx="2628959" cy="112457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DB</a:t>
              </a: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모델링</a:t>
              </a:r>
              <a:endParaRPr lang="en-US" altLang="ko-KR" sz="26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영업 관리 </a:t>
              </a:r>
              <a:endParaRPr lang="en-US" altLang="ko-KR" sz="26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00" b="0" i="0" u="none" strike="noStrike" kern="0" cap="none" spc="-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발표 </a:t>
              </a:r>
              <a:r>
                <a:rPr kumimoji="0" lang="en-US" sz="2600" b="0" i="0" u="none" strike="noStrike" kern="0" cap="none" spc="-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PPT </a:t>
              </a:r>
              <a:r>
                <a:rPr kumimoji="0" lang="ko-KR" altLang="en-US" sz="2600" b="0" i="0" u="none" strike="noStrike" kern="0" cap="none" spc="-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작성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33551F7-79D7-4AE6-A7F3-7E4300C52820}"/>
              </a:ext>
            </a:extLst>
          </p:cNvPr>
          <p:cNvGrpSpPr/>
          <p:nvPr/>
        </p:nvGrpSpPr>
        <p:grpSpPr>
          <a:xfrm>
            <a:off x="14519210" y="4453643"/>
            <a:ext cx="3436668" cy="5185657"/>
            <a:chOff x="661611" y="4251796"/>
            <a:chExt cx="2628959" cy="2375442"/>
          </a:xfrm>
        </p:grpSpPr>
        <p:grpSp>
          <p:nvGrpSpPr>
            <p:cNvPr id="40" name="그룹 1007">
              <a:extLst>
                <a:ext uri="{FF2B5EF4-FFF2-40B4-BE49-F238E27FC236}">
                  <a16:creationId xmlns:a16="http://schemas.microsoft.com/office/drawing/2014/main" id="{E5FC2974-E15B-41AF-ABDE-516D82495A6E}"/>
                </a:ext>
              </a:extLst>
            </p:cNvPr>
            <p:cNvGrpSpPr/>
            <p:nvPr/>
          </p:nvGrpSpPr>
          <p:grpSpPr>
            <a:xfrm>
              <a:off x="693370" y="4251796"/>
              <a:ext cx="2565442" cy="2375442"/>
              <a:chOff x="942857" y="4415873"/>
              <a:chExt cx="2565442" cy="2375442"/>
            </a:xfrm>
          </p:grpSpPr>
          <p:pic>
            <p:nvPicPr>
              <p:cNvPr id="42" name="Object 23">
                <a:extLst>
                  <a:ext uri="{FF2B5EF4-FFF2-40B4-BE49-F238E27FC236}">
                    <a16:creationId xmlns:a16="http://schemas.microsoft.com/office/drawing/2014/main" id="{156C1E7F-0655-4F89-8B0B-2C4B2CAE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2857" y="4415873"/>
                <a:ext cx="2565442" cy="2375442"/>
              </a:xfrm>
              <a:prstGeom prst="rect">
                <a:avLst/>
              </a:prstGeom>
            </p:spPr>
          </p:pic>
        </p:grp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840F9D85-63BD-41B1-976C-5046EC0737D0}"/>
                </a:ext>
              </a:extLst>
            </p:cNvPr>
            <p:cNvSpPr txBox="1"/>
            <p:nvPr/>
          </p:nvSpPr>
          <p:spPr>
            <a:xfrm>
              <a:off x="661611" y="4877229"/>
              <a:ext cx="2628959" cy="1124575"/>
            </a:xfrm>
            <a:prstGeom prst="rect">
              <a:avLst/>
            </a:prstGeom>
            <a:noFill/>
          </p:spPr>
          <p:txBody>
            <a:bodyPr wrap="squar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DB</a:t>
              </a: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모델링</a:t>
              </a:r>
              <a:endParaRPr lang="en-US" altLang="ko-KR" sz="26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6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공통 코드 관리</a:t>
              </a:r>
              <a:endParaRPr lang="en-US" altLang="ko-KR" sz="26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93B12FE2-BEE1-4D36-9AEE-07D57AFCC7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" y="3107680"/>
            <a:ext cx="1346196" cy="134619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7E429F3-3428-4A71-8CF0-B17F77CAB0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126" y="3101765"/>
            <a:ext cx="1346196" cy="134619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1FC7798-2AD7-4C13-A203-26B14A16751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335" y="3101765"/>
            <a:ext cx="1346196" cy="134619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8C5C1AD-7A1C-48D6-A072-801F800506C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02" y="3101765"/>
            <a:ext cx="1346196" cy="134619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31EB1AD-985C-4836-ADE5-517C7ACC9EDD}"/>
              </a:ext>
            </a:extLst>
          </p:cNvPr>
          <p:cNvSpPr txBox="1"/>
          <p:nvPr/>
        </p:nvSpPr>
        <p:spPr>
          <a:xfrm>
            <a:off x="695377" y="4610100"/>
            <a:ext cx="265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팀장 김한설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A3FE8D-8947-4424-AA52-37493010316B}"/>
              </a:ext>
            </a:extLst>
          </p:cNvPr>
          <p:cNvSpPr txBox="1"/>
          <p:nvPr/>
        </p:nvSpPr>
        <p:spPr>
          <a:xfrm>
            <a:off x="4233783" y="4610100"/>
            <a:ext cx="265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부팀장 김다희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B33B76-F6D3-4C1A-941B-0D03F3B106E1}"/>
              </a:ext>
            </a:extLst>
          </p:cNvPr>
          <p:cNvSpPr txBox="1"/>
          <p:nvPr/>
        </p:nvSpPr>
        <p:spPr>
          <a:xfrm>
            <a:off x="7809911" y="4610100"/>
            <a:ext cx="265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김현경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E1DF7A-17A3-4478-865E-917EB00FC7B3}"/>
              </a:ext>
            </a:extLst>
          </p:cNvPr>
          <p:cNvSpPr txBox="1"/>
          <p:nvPr/>
        </p:nvSpPr>
        <p:spPr>
          <a:xfrm>
            <a:off x="11354718" y="4610100"/>
            <a:ext cx="265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주성원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3DBD62-8265-422A-9F7C-DCDF746E538B}"/>
              </a:ext>
            </a:extLst>
          </p:cNvPr>
          <p:cNvSpPr txBox="1"/>
          <p:nvPr/>
        </p:nvSpPr>
        <p:spPr>
          <a:xfrm>
            <a:off x="14906727" y="4610100"/>
            <a:ext cx="265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경윤수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64AC95-82FA-42E7-842A-E59D95A9C739}"/>
              </a:ext>
            </a:extLst>
          </p:cNvPr>
          <p:cNvGrpSpPr/>
          <p:nvPr/>
        </p:nvGrpSpPr>
        <p:grpSpPr>
          <a:xfrm>
            <a:off x="4893358" y="3107680"/>
            <a:ext cx="1340281" cy="1340281"/>
            <a:chOff x="4893358" y="3107680"/>
            <a:chExt cx="1340281" cy="1340281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66F959C-62C7-448B-8F63-A92B37295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358" y="3107680"/>
              <a:ext cx="1340281" cy="1340281"/>
            </a:xfrm>
            <a:prstGeom prst="rect">
              <a:avLst/>
            </a:prstGeom>
          </p:spPr>
        </p:pic>
        <p:sp>
          <p:nvSpPr>
            <p:cNvPr id="4" name="원호 3">
              <a:extLst>
                <a:ext uri="{FF2B5EF4-FFF2-40B4-BE49-F238E27FC236}">
                  <a16:creationId xmlns:a16="http://schemas.microsoft.com/office/drawing/2014/main" id="{ECF76F0D-7961-409E-944E-DA9681AC3112}"/>
                </a:ext>
              </a:extLst>
            </p:cNvPr>
            <p:cNvSpPr/>
            <p:nvPr/>
          </p:nvSpPr>
          <p:spPr>
            <a:xfrm rot="10373049">
              <a:off x="5214429" y="3318011"/>
              <a:ext cx="86742" cy="535420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028A4334-09C3-4352-B39C-248B674B0D95}"/>
                </a:ext>
              </a:extLst>
            </p:cNvPr>
            <p:cNvSpPr/>
            <p:nvPr/>
          </p:nvSpPr>
          <p:spPr>
            <a:xfrm rot="10373049" flipH="1">
              <a:off x="5760608" y="3303550"/>
              <a:ext cx="153583" cy="534994"/>
            </a:xfrm>
            <a:prstGeom prst="arc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418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1000" y="1101704"/>
            <a:ext cx="19453916" cy="10213996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sp>
        <p:nvSpPr>
          <p:cNvPr id="43" name="Object 8">
            <a:extLst>
              <a:ext uri="{FF2B5EF4-FFF2-40B4-BE49-F238E27FC236}">
                <a16:creationId xmlns:a16="http://schemas.microsoft.com/office/drawing/2014/main" id="{7ED585C0-F158-45B3-BCE1-C0C6648A7693}"/>
              </a:ext>
            </a:extLst>
          </p:cNvPr>
          <p:cNvSpPr txBox="1"/>
          <p:nvPr/>
        </p:nvSpPr>
        <p:spPr>
          <a:xfrm>
            <a:off x="514017" y="235441"/>
            <a:ext cx="3467219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kern="0" spc="-400" noProof="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공장 설립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0A32BA3E-D09E-49B2-AB60-13BCFEA660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40" y="269751"/>
            <a:ext cx="798822" cy="79882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B31966-1FCB-4DEC-B0CD-C97F5D6BA9FF}"/>
              </a:ext>
            </a:extLst>
          </p:cNvPr>
          <p:cNvGrpSpPr/>
          <p:nvPr/>
        </p:nvGrpSpPr>
        <p:grpSpPr>
          <a:xfrm>
            <a:off x="3307265" y="1068573"/>
            <a:ext cx="4333400" cy="8896548"/>
            <a:chOff x="365621" y="517606"/>
            <a:chExt cx="4333400" cy="8896548"/>
          </a:xfrm>
        </p:grpSpPr>
        <p:pic>
          <p:nvPicPr>
            <p:cNvPr id="25" name="Object 10">
              <a:extLst>
                <a:ext uri="{FF2B5EF4-FFF2-40B4-BE49-F238E27FC236}">
                  <a16:creationId xmlns:a16="http://schemas.microsoft.com/office/drawing/2014/main" id="{1045FC7E-4647-4B34-9BFB-EE498954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621" y="3782530"/>
              <a:ext cx="4333400" cy="5631624"/>
            </a:xfrm>
            <a:prstGeom prst="rect">
              <a:avLst/>
            </a:prstGeom>
          </p:spPr>
        </p:pic>
        <p:pic>
          <p:nvPicPr>
            <p:cNvPr id="26" name="Object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8" b="96640" l="2222" r="92323">
                          <a14:foregroundMark x1="41212" y1="26986" x2="41212" y2="26986"/>
                          <a14:foregroundMark x1="48485" y1="27902" x2="48485" y2="27902"/>
                          <a14:foregroundMark x1="40202" y1="25255" x2="64242" y2="33096"/>
                          <a14:foregroundMark x1="40404" y1="36456" x2="44040" y2="36965"/>
                          <a14:foregroundMark x1="7066" y1="42252" x2="92525" y2="96640"/>
                          <a14:foregroundMark x1="41212" y1="29532" x2="46263" y2="32485"/>
                          <a14:foregroundMark x1="3838" y1="39409" x2="3690" y2="39697"/>
                          <a14:foregroundMark x1="57374" y1="26375" x2="60404" y2="30448"/>
                          <a14:backgroundMark x1="3838" y1="39715" x2="2222" y2="43177"/>
                        </a14:backgroundRemoval>
                      </a14:imgEffect>
                    </a14:imgLayer>
                  </a14:imgProps>
                </a:ext>
              </a:extLst>
            </a:blip>
            <a:srcRect b="62050"/>
            <a:stretch/>
          </p:blipFill>
          <p:spPr>
            <a:xfrm>
              <a:off x="386317" y="517606"/>
              <a:ext cx="4270117" cy="338220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AB31966-1FCB-4DEC-B0CD-C97F5D6BA9FF}"/>
              </a:ext>
            </a:extLst>
          </p:cNvPr>
          <p:cNvGrpSpPr/>
          <p:nvPr/>
        </p:nvGrpSpPr>
        <p:grpSpPr>
          <a:xfrm>
            <a:off x="10154292" y="1068573"/>
            <a:ext cx="4333400" cy="8896548"/>
            <a:chOff x="365621" y="517606"/>
            <a:chExt cx="4333400" cy="8896548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1045FC7E-4647-4B34-9BFB-EE498954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621" y="3782530"/>
              <a:ext cx="4333400" cy="5631624"/>
            </a:xfrm>
            <a:prstGeom prst="rect">
              <a:avLst/>
            </a:prstGeom>
          </p:spPr>
        </p:pic>
        <p:pic>
          <p:nvPicPr>
            <p:cNvPr id="31" name="Object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68" b="96640" l="2222" r="92323">
                          <a14:foregroundMark x1="41212" y1="26986" x2="41212" y2="26986"/>
                          <a14:foregroundMark x1="48485" y1="27902" x2="48485" y2="27902"/>
                          <a14:foregroundMark x1="40202" y1="25255" x2="64242" y2="33096"/>
                          <a14:foregroundMark x1="40404" y1="36456" x2="44040" y2="36965"/>
                          <a14:foregroundMark x1="7066" y1="42252" x2="92525" y2="96640"/>
                          <a14:foregroundMark x1="41212" y1="29532" x2="46263" y2="32485"/>
                          <a14:foregroundMark x1="3838" y1="39409" x2="3690" y2="39697"/>
                          <a14:foregroundMark x1="57374" y1="26375" x2="60404" y2="30448"/>
                          <a14:backgroundMark x1="3838" y1="39715" x2="2222" y2="43177"/>
                        </a14:backgroundRemoval>
                      </a14:imgEffect>
                    </a14:imgLayer>
                  </a14:imgProps>
                </a:ext>
              </a:extLst>
            </a:blip>
            <a:srcRect b="62050"/>
            <a:stretch/>
          </p:blipFill>
          <p:spPr>
            <a:xfrm>
              <a:off x="386317" y="517606"/>
              <a:ext cx="4270117" cy="3382209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4828687" y="4628149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제약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899632" y="4618787"/>
            <a:ext cx="1098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9334" y="5446040"/>
            <a:ext cx="34099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숨편한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.94-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신풍제지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겉감, 안감, 94필터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무지개인쇄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94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포장지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튼튼스틸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철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짱짱고무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끈</a:t>
            </a:r>
          </a:p>
          <a:p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99785" y="5354839"/>
            <a:ext cx="347402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귀편한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.94-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한솔제지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겉감, 안감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94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필터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무지개인쇄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94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포장지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튼튼스틸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철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짱짱고무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끈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699785" y="7538681"/>
            <a:ext cx="3474028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귀편한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.80-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한솔제지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겉감, 안감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80필터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무지개인쇄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80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포장지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튼튼스틸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철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짱짱고무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끈</a:t>
            </a:r>
          </a:p>
          <a:p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79334" y="7614663"/>
            <a:ext cx="340990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숨편한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.80-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신풍제지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겉감, 안감, 80필터</a:t>
            </a: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무지개인쇄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80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포장지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튼튼스틸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철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0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짱짱고무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끈</a:t>
            </a:r>
          </a:p>
          <a:p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6540" y="5635396"/>
            <a:ext cx="2850460" cy="2947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</a:t>
            </a:r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고객사</a:t>
            </a:r>
            <a:endParaRPr lang="en-US" altLang="ko-KR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제품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종류</a:t>
            </a:r>
            <a:endParaRPr lang="en-US" altLang="ko-KR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</a:t>
            </a:r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14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종류</a:t>
            </a:r>
            <a:endParaRPr lang="en-US" altLang="ko-KR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자재 공급 업체</a:t>
            </a:r>
            <a:endParaRPr lang="en-US" altLang="ko-KR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47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2011667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57101" y="1104900"/>
            <a:ext cx="4771511" cy="4248123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300" b="0" i="0" u="none" strike="noStrike" kern="0" cap="none" spc="-1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354468" y="6269925"/>
            <a:ext cx="5576776" cy="15437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0" kern="0" spc="-10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 및 설계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41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001">
            <a:extLst>
              <a:ext uri="{FF2B5EF4-FFF2-40B4-BE49-F238E27FC236}">
                <a16:creationId xmlns:a16="http://schemas.microsoft.com/office/drawing/2014/main" id="{7EAE299B-8CD0-47A8-883B-4CFA2E7D2DEC}"/>
              </a:ext>
            </a:extLst>
          </p:cNvPr>
          <p:cNvGrpSpPr/>
          <p:nvPr/>
        </p:nvGrpSpPr>
        <p:grpSpPr>
          <a:xfrm>
            <a:off x="0" y="-468666"/>
            <a:ext cx="18537652" cy="2971429"/>
            <a:chOff x="0" y="0"/>
            <a:chExt cx="18537652" cy="2971429"/>
          </a:xfrm>
        </p:grpSpPr>
        <p:pic>
          <p:nvPicPr>
            <p:cNvPr id="57" name="Object 2">
              <a:extLst>
                <a:ext uri="{FF2B5EF4-FFF2-40B4-BE49-F238E27FC236}">
                  <a16:creationId xmlns:a16="http://schemas.microsoft.com/office/drawing/2014/main" id="{6F4FC22E-C173-4E55-BE1A-E874C99F4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60" name="Object 8">
            <a:extLst>
              <a:ext uri="{FF2B5EF4-FFF2-40B4-BE49-F238E27FC236}">
                <a16:creationId xmlns:a16="http://schemas.microsoft.com/office/drawing/2014/main" id="{1186EB72-52D2-4494-9C49-57EAF8779F4A}"/>
              </a:ext>
            </a:extLst>
          </p:cNvPr>
          <p:cNvSpPr txBox="1"/>
          <p:nvPr/>
        </p:nvSpPr>
        <p:spPr>
          <a:xfrm>
            <a:off x="6805525" y="235441"/>
            <a:ext cx="4676951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업무 흐름도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2818E7-5F6E-4EE4-9708-EF9A2E3EF866}"/>
              </a:ext>
            </a:extLst>
          </p:cNvPr>
          <p:cNvSpPr/>
          <p:nvPr/>
        </p:nvSpPr>
        <p:spPr>
          <a:xfrm>
            <a:off x="516872" y="1582364"/>
            <a:ext cx="2353112" cy="511359"/>
          </a:xfrm>
          <a:prstGeom prst="roundRect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영업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F94C7B9-C96F-4719-9DEC-F78F30CDF8B5}"/>
              </a:ext>
            </a:extLst>
          </p:cNvPr>
          <p:cNvSpPr/>
          <p:nvPr/>
        </p:nvSpPr>
        <p:spPr>
          <a:xfrm>
            <a:off x="3373064" y="1582364"/>
            <a:ext cx="5159489" cy="511359"/>
          </a:xfrm>
          <a:prstGeom prst="roundRect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02ED289-C1FE-4322-8B0C-BC7E84AA7170}"/>
              </a:ext>
            </a:extLst>
          </p:cNvPr>
          <p:cNvSpPr/>
          <p:nvPr/>
        </p:nvSpPr>
        <p:spPr>
          <a:xfrm>
            <a:off x="9035636" y="1582364"/>
            <a:ext cx="3274059" cy="511359"/>
          </a:xfrm>
          <a:prstGeom prst="roundRect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68F7A92-FDBE-4F6C-A46B-8483C1BED41D}"/>
              </a:ext>
            </a:extLst>
          </p:cNvPr>
          <p:cNvSpPr/>
          <p:nvPr/>
        </p:nvSpPr>
        <p:spPr>
          <a:xfrm>
            <a:off x="12812776" y="1582364"/>
            <a:ext cx="2353112" cy="511359"/>
          </a:xfrm>
          <a:prstGeom prst="roundRect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E9ED236-0F8F-4F54-BBF6-B2AA30DBA6BE}"/>
              </a:ext>
            </a:extLst>
          </p:cNvPr>
          <p:cNvSpPr/>
          <p:nvPr/>
        </p:nvSpPr>
        <p:spPr>
          <a:xfrm>
            <a:off x="15668969" y="1582364"/>
            <a:ext cx="2353112" cy="511359"/>
          </a:xfrm>
          <a:prstGeom prst="roundRect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1FB373-E37C-4857-AFEA-AFE636095FFD}"/>
              </a:ext>
            </a:extLst>
          </p:cNvPr>
          <p:cNvSpPr/>
          <p:nvPr/>
        </p:nvSpPr>
        <p:spPr>
          <a:xfrm>
            <a:off x="661581" y="2308060"/>
            <a:ext cx="2063691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주문서 접수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AC6CF5-D939-47E2-AA9E-9E9F9CCDA141}"/>
              </a:ext>
            </a:extLst>
          </p:cNvPr>
          <p:cNvSpPr/>
          <p:nvPr/>
        </p:nvSpPr>
        <p:spPr>
          <a:xfrm>
            <a:off x="4916081" y="3546925"/>
            <a:ext cx="2063691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계획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756C35-A417-4CE8-AD3D-498E2FFB4AAB}"/>
              </a:ext>
            </a:extLst>
          </p:cNvPr>
          <p:cNvSpPr/>
          <p:nvPr/>
        </p:nvSpPr>
        <p:spPr>
          <a:xfrm>
            <a:off x="4916081" y="4946050"/>
            <a:ext cx="2063691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지시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ACC541-3B21-4259-A91E-9CF1A21AFBC4}"/>
              </a:ext>
            </a:extLst>
          </p:cNvPr>
          <p:cNvSpPr/>
          <p:nvPr/>
        </p:nvSpPr>
        <p:spPr>
          <a:xfrm>
            <a:off x="661581" y="3546925"/>
            <a:ext cx="2063691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 재고 확인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32DFE0-3CDC-406E-9536-6C918C1692F4}"/>
              </a:ext>
            </a:extLst>
          </p:cNvPr>
          <p:cNvSpPr/>
          <p:nvPr/>
        </p:nvSpPr>
        <p:spPr>
          <a:xfrm>
            <a:off x="9699026" y="3546487"/>
            <a:ext cx="2063691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재고 관리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3DA7B0-7C34-4541-B10D-3629009D347C}"/>
              </a:ext>
            </a:extLst>
          </p:cNvPr>
          <p:cNvSpPr/>
          <p:nvPr/>
        </p:nvSpPr>
        <p:spPr>
          <a:xfrm>
            <a:off x="11224909" y="4506121"/>
            <a:ext cx="1640039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주문 요청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7BC75E-776A-4493-AA8E-61991F4700AC}"/>
              </a:ext>
            </a:extLst>
          </p:cNvPr>
          <p:cNvSpPr/>
          <p:nvPr/>
        </p:nvSpPr>
        <p:spPr>
          <a:xfrm>
            <a:off x="12938616" y="5838310"/>
            <a:ext cx="2063691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입고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A0F056-2EEA-4CB1-BA63-6679A48E9074}"/>
              </a:ext>
            </a:extLst>
          </p:cNvPr>
          <p:cNvSpPr/>
          <p:nvPr/>
        </p:nvSpPr>
        <p:spPr>
          <a:xfrm>
            <a:off x="4916081" y="6467079"/>
            <a:ext cx="2063691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제품 생산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894E0F-026D-4BEF-B448-C69B94F4AC75}"/>
              </a:ext>
            </a:extLst>
          </p:cNvPr>
          <p:cNvSpPr/>
          <p:nvPr/>
        </p:nvSpPr>
        <p:spPr>
          <a:xfrm>
            <a:off x="661582" y="8016265"/>
            <a:ext cx="2063690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 입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출고 관리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9B9546-E969-4429-ACB3-9D752E9559D5}"/>
              </a:ext>
            </a:extLst>
          </p:cNvPr>
          <p:cNvSpPr/>
          <p:nvPr/>
        </p:nvSpPr>
        <p:spPr>
          <a:xfrm>
            <a:off x="661582" y="6805105"/>
            <a:ext cx="2063690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 재고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 관리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55AE84-7612-4EA9-907D-69CC1AD4CE14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>
            <a:off x="2725273" y="3804887"/>
            <a:ext cx="2190809" cy="0"/>
          </a:xfrm>
          <a:prstGeom prst="straightConnector1">
            <a:avLst/>
          </a:prstGeom>
          <a:ln>
            <a:solidFill>
              <a:srgbClr val="7E93E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59C09F-8FC5-4D4A-86BC-4F743F917C29}"/>
              </a:ext>
            </a:extLst>
          </p:cNvPr>
          <p:cNvSpPr/>
          <p:nvPr/>
        </p:nvSpPr>
        <p:spPr>
          <a:xfrm>
            <a:off x="12938616" y="7375353"/>
            <a:ext cx="2063691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품질 검수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49A83BF-B7B1-48FA-B51A-1B8909AC91BB}"/>
              </a:ext>
            </a:extLst>
          </p:cNvPr>
          <p:cNvCxnSpPr>
            <a:stCxn id="18" idx="2"/>
            <a:endCxn id="33" idx="0"/>
          </p:cNvCxnSpPr>
          <p:nvPr/>
        </p:nvCxnSpPr>
        <p:spPr>
          <a:xfrm>
            <a:off x="13970462" y="6354233"/>
            <a:ext cx="0" cy="1021119"/>
          </a:xfrm>
          <a:prstGeom prst="straightConnector1">
            <a:avLst/>
          </a:prstGeom>
          <a:ln>
            <a:solidFill>
              <a:srgbClr val="7E93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52B3268-57EB-48A4-8429-40478841A311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1693427" y="2823984"/>
            <a:ext cx="0" cy="722942"/>
          </a:xfrm>
          <a:prstGeom prst="straightConnector1">
            <a:avLst/>
          </a:prstGeom>
          <a:ln>
            <a:solidFill>
              <a:srgbClr val="7E93E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EB4BA04-2A95-4FCE-8D33-87984ABD519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5947926" y="4062849"/>
            <a:ext cx="0" cy="883202"/>
          </a:xfrm>
          <a:prstGeom prst="straightConnector1">
            <a:avLst/>
          </a:prstGeom>
          <a:ln>
            <a:solidFill>
              <a:srgbClr val="7E93E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031B41-ABA8-42D6-B70F-1253047FF387}"/>
              </a:ext>
            </a:extLst>
          </p:cNvPr>
          <p:cNvCxnSpPr>
            <a:stCxn id="12" idx="2"/>
            <a:endCxn id="19" idx="0"/>
          </p:cNvCxnSpPr>
          <p:nvPr/>
        </p:nvCxnSpPr>
        <p:spPr>
          <a:xfrm>
            <a:off x="5947926" y="5461973"/>
            <a:ext cx="0" cy="1005105"/>
          </a:xfrm>
          <a:prstGeom prst="straightConnector1">
            <a:avLst/>
          </a:prstGeom>
          <a:ln>
            <a:solidFill>
              <a:srgbClr val="7E93E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41AD3F-171F-42E4-ABF2-90546F676237}"/>
              </a:ext>
            </a:extLst>
          </p:cNvPr>
          <p:cNvSpPr/>
          <p:nvPr/>
        </p:nvSpPr>
        <p:spPr>
          <a:xfrm>
            <a:off x="15813678" y="6467077"/>
            <a:ext cx="2063691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설비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비가동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관리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47C03A3-D1B4-464B-97E7-F54D0CEA5598}"/>
              </a:ext>
            </a:extLst>
          </p:cNvPr>
          <p:cNvSpPr/>
          <p:nvPr/>
        </p:nvSpPr>
        <p:spPr>
          <a:xfrm>
            <a:off x="15813678" y="4506120"/>
            <a:ext cx="2063691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설비 관리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38E05C0-F0EC-4267-8350-75B626EF9FCC}"/>
              </a:ext>
            </a:extLst>
          </p:cNvPr>
          <p:cNvSpPr/>
          <p:nvPr/>
        </p:nvSpPr>
        <p:spPr>
          <a:xfrm>
            <a:off x="6979772" y="7866202"/>
            <a:ext cx="1572938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불량 확인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A2FFCB1E-3B2A-472E-BFD8-0898D9AAABDF}"/>
              </a:ext>
            </a:extLst>
          </p:cNvPr>
          <p:cNvCxnSpPr>
            <a:stCxn id="19" idx="2"/>
            <a:endCxn id="20" idx="3"/>
          </p:cNvCxnSpPr>
          <p:nvPr/>
        </p:nvCxnSpPr>
        <p:spPr>
          <a:xfrm rot="5400000">
            <a:off x="3690988" y="6017288"/>
            <a:ext cx="1291224" cy="3222655"/>
          </a:xfrm>
          <a:prstGeom prst="bentConnector2">
            <a:avLst/>
          </a:prstGeom>
          <a:ln>
            <a:solidFill>
              <a:srgbClr val="7E93E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6E4BA41-9D60-4544-A3E0-353CDB1E4203}"/>
              </a:ext>
            </a:extLst>
          </p:cNvPr>
          <p:cNvCxnSpPr>
            <a:stCxn id="19" idx="3"/>
            <a:endCxn id="44" idx="1"/>
          </p:cNvCxnSpPr>
          <p:nvPr/>
        </p:nvCxnSpPr>
        <p:spPr>
          <a:xfrm flipV="1">
            <a:off x="6979772" y="6725040"/>
            <a:ext cx="8833907" cy="2"/>
          </a:xfrm>
          <a:prstGeom prst="straightConnector1">
            <a:avLst/>
          </a:prstGeom>
          <a:ln>
            <a:solidFill>
              <a:srgbClr val="7E93E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E61CFC3-82CF-4656-9C5A-FF3A31722A98}"/>
              </a:ext>
            </a:extLst>
          </p:cNvPr>
          <p:cNvCxnSpPr>
            <a:endCxn id="62" idx="1"/>
          </p:cNvCxnSpPr>
          <p:nvPr/>
        </p:nvCxnSpPr>
        <p:spPr>
          <a:xfrm>
            <a:off x="5947927" y="8124163"/>
            <a:ext cx="1031846" cy="2"/>
          </a:xfrm>
          <a:prstGeom prst="straightConnector1">
            <a:avLst/>
          </a:prstGeom>
          <a:ln>
            <a:solidFill>
              <a:srgbClr val="7E93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1F85B31-1CDF-43D2-BE0C-38FCC6A265F4}"/>
              </a:ext>
            </a:extLst>
          </p:cNvPr>
          <p:cNvSpPr/>
          <p:nvPr/>
        </p:nvSpPr>
        <p:spPr>
          <a:xfrm>
            <a:off x="9699026" y="2366923"/>
            <a:ext cx="2063691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재고 정산 관리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94CE7F3-A6F5-4936-8BA7-279CB6DFFE6E}"/>
              </a:ext>
            </a:extLst>
          </p:cNvPr>
          <p:cNvSpPr/>
          <p:nvPr/>
        </p:nvSpPr>
        <p:spPr>
          <a:xfrm>
            <a:off x="661582" y="9537292"/>
            <a:ext cx="2063690" cy="515924"/>
          </a:xfrm>
          <a:prstGeom prst="rect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 출고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C4382D8-86BD-472C-BBF9-D7E2258DE9E5}"/>
              </a:ext>
            </a:extLst>
          </p:cNvPr>
          <p:cNvCxnSpPr>
            <a:stCxn id="20" idx="2"/>
            <a:endCxn id="80" idx="0"/>
          </p:cNvCxnSpPr>
          <p:nvPr/>
        </p:nvCxnSpPr>
        <p:spPr>
          <a:xfrm>
            <a:off x="1693427" y="8532189"/>
            <a:ext cx="0" cy="1005104"/>
          </a:xfrm>
          <a:prstGeom prst="straightConnector1">
            <a:avLst/>
          </a:prstGeom>
          <a:ln>
            <a:solidFill>
              <a:srgbClr val="7E93E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E97FF4A-C84B-4ADC-B22D-D1E027669F45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 flipV="1">
            <a:off x="6979772" y="3804449"/>
            <a:ext cx="2719254" cy="438"/>
          </a:xfrm>
          <a:prstGeom prst="straightConnector1">
            <a:avLst/>
          </a:prstGeom>
          <a:ln>
            <a:solidFill>
              <a:srgbClr val="7E93EB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3D395792-973B-4AFE-BEB4-EECFAD98F286}"/>
              </a:ext>
            </a:extLst>
          </p:cNvPr>
          <p:cNvCxnSpPr>
            <a:cxnSpLocks/>
            <a:stCxn id="33" idx="1"/>
            <a:endCxn id="16" idx="2"/>
          </p:cNvCxnSpPr>
          <p:nvPr/>
        </p:nvCxnSpPr>
        <p:spPr>
          <a:xfrm rot="10800000">
            <a:off x="10730871" y="4062412"/>
            <a:ext cx="2207745" cy="3570905"/>
          </a:xfrm>
          <a:prstGeom prst="bentConnector2">
            <a:avLst/>
          </a:prstGeom>
          <a:ln>
            <a:solidFill>
              <a:srgbClr val="7E93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63A83A88-6E6E-4CFF-85CC-2806E1407250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>
            <a:off x="11762717" y="3804450"/>
            <a:ext cx="282212" cy="701672"/>
          </a:xfrm>
          <a:prstGeom prst="bentConnector2">
            <a:avLst/>
          </a:prstGeom>
          <a:ln>
            <a:solidFill>
              <a:srgbClr val="7E93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748AE42A-501B-456C-9CC0-D23B7989426C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16200000" flipH="1">
            <a:off x="12599563" y="4467409"/>
            <a:ext cx="816266" cy="1925534"/>
          </a:xfrm>
          <a:prstGeom prst="bentConnector3">
            <a:avLst/>
          </a:prstGeom>
          <a:ln>
            <a:solidFill>
              <a:srgbClr val="7E93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EB182AD7-FF4C-4075-BCDB-7B787C4F830E}"/>
              </a:ext>
            </a:extLst>
          </p:cNvPr>
          <p:cNvSpPr txBox="1"/>
          <p:nvPr/>
        </p:nvSpPr>
        <p:spPr>
          <a:xfrm>
            <a:off x="1579810" y="2962197"/>
            <a:ext cx="3039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ERP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로부터 주문서 접수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38F7E3A-A0D6-47D7-93A3-A8A3EF538484}"/>
              </a:ext>
            </a:extLst>
          </p:cNvPr>
          <p:cNvSpPr txBox="1"/>
          <p:nvPr/>
        </p:nvSpPr>
        <p:spPr>
          <a:xfrm>
            <a:off x="1595591" y="4064841"/>
            <a:ext cx="410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부족한 완제품 수량만큼 생산 요청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F5C1882-2492-42F9-85A0-3FD9E32CEBBD}"/>
              </a:ext>
            </a:extLst>
          </p:cNvPr>
          <p:cNvSpPr txBox="1"/>
          <p:nvPr/>
        </p:nvSpPr>
        <p:spPr>
          <a:xfrm>
            <a:off x="6288159" y="3337730"/>
            <a:ext cx="410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0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재고 확인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9C2D113-037F-4548-BBC2-3BE1F9EFC8B8}"/>
              </a:ext>
            </a:extLst>
          </p:cNvPr>
          <p:cNvSpPr txBox="1"/>
          <p:nvPr/>
        </p:nvSpPr>
        <p:spPr>
          <a:xfrm>
            <a:off x="5006457" y="4260442"/>
            <a:ext cx="410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0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계획서 작성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BE29FA6-BEAD-45D1-A25F-45F462874CE5}"/>
              </a:ext>
            </a:extLst>
          </p:cNvPr>
          <p:cNvSpPr txBox="1"/>
          <p:nvPr/>
        </p:nvSpPr>
        <p:spPr>
          <a:xfrm>
            <a:off x="4694403" y="5745817"/>
            <a:ext cx="410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착수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86EFE4-0CFA-4A21-A84A-2A379E8E84CA}"/>
              </a:ext>
            </a:extLst>
          </p:cNvPr>
          <p:cNvSpPr txBox="1"/>
          <p:nvPr/>
        </p:nvSpPr>
        <p:spPr>
          <a:xfrm>
            <a:off x="-362824" y="7706550"/>
            <a:ext cx="4102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 </a:t>
            </a:r>
            <a:r>
              <a:rPr lang="ko-KR" altLang="en-US" sz="1600" b="1" dirty="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재고 확인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2514610-010B-4B3D-AE09-65858BFE24C1}"/>
              </a:ext>
            </a:extLst>
          </p:cNvPr>
          <p:cNvSpPr txBox="1"/>
          <p:nvPr/>
        </p:nvSpPr>
        <p:spPr>
          <a:xfrm>
            <a:off x="466278" y="8836724"/>
            <a:ext cx="410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 출고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83CEC09-3A17-446A-8CE3-6202519A9D7A}"/>
              </a:ext>
            </a:extLst>
          </p:cNvPr>
          <p:cNvSpPr txBox="1"/>
          <p:nvPr/>
        </p:nvSpPr>
        <p:spPr>
          <a:xfrm>
            <a:off x="11102042" y="3821582"/>
            <a:ext cx="4102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</a:t>
            </a:r>
            <a:r>
              <a:rPr lang="ko-KR" altLang="en-US" sz="1600" err="1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부족시</a:t>
            </a:r>
            <a:r>
              <a:rPr lang="en-US" altLang="ko-KR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en-US" altLang="ko-KR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ERP</a:t>
            </a:r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자재 주문 요청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51DA12B-4FAF-490B-A4C9-B45513C15C4C}"/>
              </a:ext>
            </a:extLst>
          </p:cNvPr>
          <p:cNvSpPr txBox="1"/>
          <p:nvPr/>
        </p:nvSpPr>
        <p:spPr>
          <a:xfrm>
            <a:off x="11818844" y="5073689"/>
            <a:ext cx="296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품질팀에 주문 자재 입고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8F3A739-199A-4A4E-945F-1C0D91655A8B}"/>
              </a:ext>
            </a:extLst>
          </p:cNvPr>
          <p:cNvSpPr txBox="1"/>
          <p:nvPr/>
        </p:nvSpPr>
        <p:spPr>
          <a:xfrm>
            <a:off x="12864947" y="6859429"/>
            <a:ext cx="4102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입고 자재 품질 검수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AE633B1-73F6-4471-ADF5-193ECC16C0A3}"/>
              </a:ext>
            </a:extLst>
          </p:cNvPr>
          <p:cNvSpPr txBox="1"/>
          <p:nvPr/>
        </p:nvSpPr>
        <p:spPr>
          <a:xfrm>
            <a:off x="8054249" y="5634475"/>
            <a:ext cx="4102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검수 후</a:t>
            </a:r>
            <a:r>
              <a:rPr lang="en-US" altLang="ko-KR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재고화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0BE7009-C705-40F9-B04B-58874D2D3FFE}"/>
              </a:ext>
            </a:extLst>
          </p:cNvPr>
          <p:cNvSpPr txBox="1"/>
          <p:nvPr/>
        </p:nvSpPr>
        <p:spPr>
          <a:xfrm>
            <a:off x="9993687" y="6695637"/>
            <a:ext cx="4102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설비 관리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988F7AA-4F18-498F-8C91-669F690EDBF0}"/>
              </a:ext>
            </a:extLst>
          </p:cNvPr>
          <p:cNvSpPr txBox="1"/>
          <p:nvPr/>
        </p:nvSpPr>
        <p:spPr>
          <a:xfrm>
            <a:off x="5715000" y="8387805"/>
            <a:ext cx="4102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중 불량 확인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C3069D4-8EE1-4F9F-9C8E-8A1A5EC90E06}"/>
              </a:ext>
            </a:extLst>
          </p:cNvPr>
          <p:cNvSpPr txBox="1"/>
          <p:nvPr/>
        </p:nvSpPr>
        <p:spPr>
          <a:xfrm>
            <a:off x="8688305" y="2888527"/>
            <a:ext cx="4102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정산 입</a:t>
            </a:r>
            <a:r>
              <a:rPr lang="en-US" altLang="ko-KR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출고 관리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4849808-6F6E-4ABF-96E7-F273975B9837}"/>
              </a:ext>
            </a:extLst>
          </p:cNvPr>
          <p:cNvSpPr txBox="1"/>
          <p:nvPr/>
        </p:nvSpPr>
        <p:spPr>
          <a:xfrm>
            <a:off x="-357815" y="6372472"/>
            <a:ext cx="4102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 정산 입</a:t>
            </a:r>
            <a:r>
              <a:rPr lang="en-US" altLang="ko-KR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출고 관리</a:t>
            </a: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F2251294-D9FA-45FC-BB7D-9812A1F0BBF0}"/>
              </a:ext>
            </a:extLst>
          </p:cNvPr>
          <p:cNvCxnSpPr>
            <a:stCxn id="45" idx="2"/>
            <a:endCxn id="44" idx="0"/>
          </p:cNvCxnSpPr>
          <p:nvPr/>
        </p:nvCxnSpPr>
        <p:spPr>
          <a:xfrm>
            <a:off x="16845524" y="5022043"/>
            <a:ext cx="0" cy="1445034"/>
          </a:xfrm>
          <a:prstGeom prst="line">
            <a:avLst/>
          </a:prstGeom>
          <a:ln>
            <a:solidFill>
              <a:srgbClr val="7E9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121DFA1F-752E-4743-99F1-C57D9383E7F0}"/>
              </a:ext>
            </a:extLst>
          </p:cNvPr>
          <p:cNvCxnSpPr/>
          <p:nvPr/>
        </p:nvCxnSpPr>
        <p:spPr>
          <a:xfrm>
            <a:off x="10105488" y="4062411"/>
            <a:ext cx="0" cy="1141601"/>
          </a:xfrm>
          <a:prstGeom prst="line">
            <a:avLst/>
          </a:prstGeom>
          <a:ln>
            <a:solidFill>
              <a:srgbClr val="7E93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065FF5E0-1D49-419C-B713-2BE3632B667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6979772" y="5193880"/>
            <a:ext cx="3125717" cy="10133"/>
          </a:xfrm>
          <a:prstGeom prst="straightConnector1">
            <a:avLst/>
          </a:prstGeom>
          <a:ln>
            <a:solidFill>
              <a:srgbClr val="7E93E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77CFF0CB-F07A-4D25-8297-FDADB3035C20}"/>
              </a:ext>
            </a:extLst>
          </p:cNvPr>
          <p:cNvSpPr txBox="1"/>
          <p:nvPr/>
        </p:nvSpPr>
        <p:spPr>
          <a:xfrm>
            <a:off x="6383375" y="5217322"/>
            <a:ext cx="4102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7E93E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투입</a:t>
            </a:r>
          </a:p>
        </p:txBody>
      </p: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DCF48622-E299-43D3-B765-0EEC05C1162E}"/>
              </a:ext>
            </a:extLst>
          </p:cNvPr>
          <p:cNvCxnSpPr>
            <a:stCxn id="15" idx="1"/>
            <a:endCxn id="80" idx="1"/>
          </p:cNvCxnSpPr>
          <p:nvPr/>
        </p:nvCxnSpPr>
        <p:spPr>
          <a:xfrm rot="10800000" flipH="1" flipV="1">
            <a:off x="661580" y="3804886"/>
            <a:ext cx="1" cy="5990367"/>
          </a:xfrm>
          <a:prstGeom prst="bentConnector3">
            <a:avLst>
              <a:gd name="adj1" fmla="val -22860000000"/>
            </a:avLst>
          </a:prstGeom>
          <a:ln>
            <a:solidFill>
              <a:srgbClr val="7E93E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5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7469C93F-A428-4DDF-9E90-332B9833758B}"/>
              </a:ext>
            </a:extLst>
          </p:cNvPr>
          <p:cNvGrpSpPr/>
          <p:nvPr/>
        </p:nvGrpSpPr>
        <p:grpSpPr>
          <a:xfrm>
            <a:off x="0" y="-79438"/>
            <a:ext cx="18537652" cy="2409524"/>
            <a:chOff x="-111593" y="-2409524"/>
            <a:chExt cx="18537652" cy="4819048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6AD98A83-FBC1-4CA1-A995-425BCAADD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11593" y="-2409524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8AB5880A-43EC-4B81-BDE0-88DDBF859447}"/>
              </a:ext>
            </a:extLst>
          </p:cNvPr>
          <p:cNvGrpSpPr/>
          <p:nvPr/>
        </p:nvGrpSpPr>
        <p:grpSpPr>
          <a:xfrm>
            <a:off x="15584803" y="-683073"/>
            <a:ext cx="2300270" cy="2300997"/>
            <a:chOff x="15589729" y="-674308"/>
            <a:chExt cx="2300270" cy="2300997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D419C33E-8CE4-48D0-973C-9055FF318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33E387BC-AECF-4C29-B310-1E0A22FC6424}"/>
              </a:ext>
            </a:extLst>
          </p:cNvPr>
          <p:cNvGrpSpPr/>
          <p:nvPr/>
        </p:nvGrpSpPr>
        <p:grpSpPr>
          <a:xfrm>
            <a:off x="16327314" y="1055618"/>
            <a:ext cx="1619729" cy="1552584"/>
            <a:chOff x="15073307" y="2356051"/>
            <a:chExt cx="1619729" cy="1552584"/>
          </a:xfrm>
        </p:grpSpPr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C2BD264B-0F0E-4970-8EEB-F423947D1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97145014-02DE-44BB-8CB3-46AB12FF3727}"/>
              </a:ext>
            </a:extLst>
          </p:cNvPr>
          <p:cNvSpPr txBox="1"/>
          <p:nvPr/>
        </p:nvSpPr>
        <p:spPr>
          <a:xfrm>
            <a:off x="6805525" y="415321"/>
            <a:ext cx="4676951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lvl="0" algn="ctr">
              <a:defRPr/>
            </a:pP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테이블 명세</a:t>
            </a:r>
            <a:endParaRPr lang="en-US" altLang="ko-KR" sz="5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255924" y="1857364"/>
            <a:ext cx="9776152" cy="8010537"/>
            <a:chOff x="188859" y="1857364"/>
            <a:chExt cx="9776152" cy="8010537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D513E38-5DDE-474C-A49C-ADE353437010}"/>
                </a:ext>
              </a:extLst>
            </p:cNvPr>
            <p:cNvGrpSpPr/>
            <p:nvPr/>
          </p:nvGrpSpPr>
          <p:grpSpPr>
            <a:xfrm>
              <a:off x="483593" y="2640982"/>
              <a:ext cx="9129431" cy="7011274"/>
              <a:chOff x="294128" y="2550819"/>
              <a:chExt cx="9216642" cy="7011274"/>
            </a:xfrm>
          </p:grpSpPr>
          <p:pic>
            <p:nvPicPr>
              <p:cNvPr id="3" name="그림 2" descr="텍스트, 점수판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AAA96356-4796-49C6-B4FE-FABF1DAE7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128" y="4089526"/>
                <a:ext cx="3092450" cy="217153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그림 4" descr="텍스트, 점수판이(가) 표시된 사진&#10;&#10;자동 생성된 설명">
                <a:extLst>
                  <a:ext uri="{FF2B5EF4-FFF2-40B4-BE49-F238E27FC236}">
                    <a16:creationId xmlns:a16="http://schemas.microsoft.com/office/drawing/2014/main" id="{A255801D-67DE-4289-B325-B82C41373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1529" y="6876439"/>
                <a:ext cx="2949500" cy="206180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그림 6" descr="텍스트, 점수판이(가) 표시된 사진&#10;&#10;자동 생성된 설명">
                <a:extLst>
                  <a:ext uri="{FF2B5EF4-FFF2-40B4-BE49-F238E27FC236}">
                    <a16:creationId xmlns:a16="http://schemas.microsoft.com/office/drawing/2014/main" id="{5BE1335A-8301-4F18-BA9F-B6A4B7008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1527" y="2553855"/>
                <a:ext cx="2950129" cy="186902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그림 15" descr="텍스트, 점수판이(가) 표시된 사진&#10;&#10;자동 생성된 설명">
                <a:extLst>
                  <a:ext uri="{FF2B5EF4-FFF2-40B4-BE49-F238E27FC236}">
                    <a16:creationId xmlns:a16="http://schemas.microsoft.com/office/drawing/2014/main" id="{97F0297A-80A7-4252-B58C-383EC2AAC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2556" y="4550877"/>
                <a:ext cx="2959100" cy="217805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그림 17" descr="텍스트, 점수판, 캐비닛이(가) 표시된 사진&#10;&#10;자동 생성된 설명">
                <a:extLst>
                  <a:ext uri="{FF2B5EF4-FFF2-40B4-BE49-F238E27FC236}">
                    <a16:creationId xmlns:a16="http://schemas.microsoft.com/office/drawing/2014/main" id="{CB02ACE7-B2FE-479C-B105-3E889B73C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128" y="6364670"/>
                <a:ext cx="3092450" cy="2921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그림 19" descr="텍스트, 점수판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19FDFD9-93F6-4C15-8066-69D59CD7C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1955" y="5043557"/>
                <a:ext cx="3092450" cy="121750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" name="그림 21" descr="텍스트, 점수판, 파란색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25A9C6F9-63BC-4204-9BD3-74C85C88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128" y="2550819"/>
                <a:ext cx="3092450" cy="14351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4" name="그림 23" descr="텍스트, 점수판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92E5D83D-11A5-4B8F-9BF5-6C689B950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1956" y="6338413"/>
                <a:ext cx="3092450" cy="20263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6" name="그림 25" descr="텍스트, 점수판이(가) 표시된 사진&#10;&#10;자동 생성된 설명">
                <a:extLst>
                  <a:ext uri="{FF2B5EF4-FFF2-40B4-BE49-F238E27FC236}">
                    <a16:creationId xmlns:a16="http://schemas.microsoft.com/office/drawing/2014/main" id="{7D10233E-691A-4C5E-AE54-A742FDE0F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1955" y="2550819"/>
                <a:ext cx="3092450" cy="243151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8" name="그림 27" descr="텍스트, 점수판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FDCB053C-E6C5-4B03-8CFC-28DC23E27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5980" y="8438137"/>
                <a:ext cx="3104790" cy="1123956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44BD7DA-4FAB-4F59-A79E-97668C1C52CB}"/>
                </a:ext>
              </a:extLst>
            </p:cNvPr>
            <p:cNvSpPr/>
            <p:nvPr/>
          </p:nvSpPr>
          <p:spPr>
            <a:xfrm>
              <a:off x="188859" y="2141351"/>
              <a:ext cx="9776152" cy="7726550"/>
            </a:xfrm>
            <a:prstGeom prst="roundRect">
              <a:avLst>
                <a:gd name="adj" fmla="val 2830"/>
              </a:avLst>
            </a:prstGeom>
            <a:noFill/>
            <a:ln w="38100">
              <a:solidFill>
                <a:srgbClr val="7E93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7">
              <a:extLst>
                <a:ext uri="{FF2B5EF4-FFF2-40B4-BE49-F238E27FC236}">
                  <a16:creationId xmlns:a16="http://schemas.microsoft.com/office/drawing/2014/main" id="{4C28BE7C-DE2A-40AB-93DD-4AE5C5CA81E6}"/>
                </a:ext>
              </a:extLst>
            </p:cNvPr>
            <p:cNvSpPr/>
            <p:nvPr/>
          </p:nvSpPr>
          <p:spPr>
            <a:xfrm>
              <a:off x="4510357" y="1857364"/>
              <a:ext cx="1075905" cy="567973"/>
            </a:xfrm>
            <a:prstGeom prst="roundRect">
              <a:avLst/>
            </a:prstGeom>
            <a:solidFill>
              <a:srgbClr val="7E93EB"/>
            </a:solidFill>
            <a:ln>
              <a:solidFill>
                <a:srgbClr val="7E93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공통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71913" y="1854000"/>
            <a:ext cx="3857350" cy="8013901"/>
            <a:chOff x="10135260" y="1854000"/>
            <a:chExt cx="3857350" cy="8013901"/>
          </a:xfrm>
        </p:grpSpPr>
        <p:pic>
          <p:nvPicPr>
            <p:cNvPr id="31" name="그림 30" descr="텍스트, 점수판이(가) 표시된 사진&#10;&#10;자동 생성된 설명">
              <a:extLst>
                <a:ext uri="{FF2B5EF4-FFF2-40B4-BE49-F238E27FC236}">
                  <a16:creationId xmlns:a16="http://schemas.microsoft.com/office/drawing/2014/main" id="{06DBD379-10E0-4831-A833-C42722F9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3157" y="6282094"/>
              <a:ext cx="3576821" cy="2915179"/>
            </a:xfrm>
            <a:prstGeom prst="rect">
              <a:avLst/>
            </a:prstGeom>
          </p:spPr>
        </p:pic>
        <p:pic>
          <p:nvPicPr>
            <p:cNvPr id="33" name="그림 32" descr="텍스트, 점수판이(가) 표시된 사진&#10;&#10;자동 생성된 설명">
              <a:extLst>
                <a:ext uri="{FF2B5EF4-FFF2-40B4-BE49-F238E27FC236}">
                  <a16:creationId xmlns:a16="http://schemas.microsoft.com/office/drawing/2014/main" id="{156260C3-0EA5-482A-A15F-C7FECF61F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3157" y="3662911"/>
              <a:ext cx="3576821" cy="2523646"/>
            </a:xfrm>
            <a:prstGeom prst="rect">
              <a:avLst/>
            </a:prstGeom>
          </p:spPr>
        </p:pic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B9C82ADA-B48F-40D9-ABD1-9C64B2598B33}"/>
                </a:ext>
              </a:extLst>
            </p:cNvPr>
            <p:cNvSpPr/>
            <p:nvPr/>
          </p:nvSpPr>
          <p:spPr>
            <a:xfrm>
              <a:off x="10135260" y="2141351"/>
              <a:ext cx="3857350" cy="7726550"/>
            </a:xfrm>
            <a:prstGeom prst="roundRect">
              <a:avLst>
                <a:gd name="adj" fmla="val 2830"/>
              </a:avLst>
            </a:prstGeom>
            <a:noFill/>
            <a:ln w="38100">
              <a:solidFill>
                <a:srgbClr val="7E93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7">
              <a:extLst>
                <a:ext uri="{FF2B5EF4-FFF2-40B4-BE49-F238E27FC236}">
                  <a16:creationId xmlns:a16="http://schemas.microsoft.com/office/drawing/2014/main" id="{F76CEF63-D656-49DB-929E-3A84025C06A8}"/>
                </a:ext>
              </a:extLst>
            </p:cNvPr>
            <p:cNvSpPr/>
            <p:nvPr/>
          </p:nvSpPr>
          <p:spPr>
            <a:xfrm>
              <a:off x="11520843" y="1854000"/>
              <a:ext cx="1086183" cy="567973"/>
            </a:xfrm>
            <a:prstGeom prst="roundRect">
              <a:avLst/>
            </a:prstGeom>
            <a:solidFill>
              <a:srgbClr val="7E93EB"/>
            </a:solidFill>
            <a:ln>
              <a:solidFill>
                <a:srgbClr val="7E93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ERP</a:t>
              </a:r>
              <a:endPara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2B1F4F7C-68FB-4A71-9EDA-783C027900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618" y="2584108"/>
            <a:ext cx="3526975" cy="6841035"/>
          </a:xfrm>
          <a:prstGeom prst="rect">
            <a:avLst/>
          </a:prstGeom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E77B496-687A-48F4-BC4D-6C3DF3C894BC}"/>
              </a:ext>
            </a:extLst>
          </p:cNvPr>
          <p:cNvSpPr/>
          <p:nvPr/>
        </p:nvSpPr>
        <p:spPr>
          <a:xfrm>
            <a:off x="14173200" y="2141351"/>
            <a:ext cx="3925942" cy="7726550"/>
          </a:xfrm>
          <a:prstGeom prst="roundRect">
            <a:avLst>
              <a:gd name="adj" fmla="val 2830"/>
            </a:avLst>
          </a:prstGeom>
          <a:noFill/>
          <a:ln w="38100"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7">
            <a:extLst>
              <a:ext uri="{FF2B5EF4-FFF2-40B4-BE49-F238E27FC236}">
                <a16:creationId xmlns:a16="http://schemas.microsoft.com/office/drawing/2014/main" id="{295858AA-1E4A-4BDD-AA8C-DAEDB940A96F}"/>
              </a:ext>
            </a:extLst>
          </p:cNvPr>
          <p:cNvSpPr/>
          <p:nvPr/>
        </p:nvSpPr>
        <p:spPr>
          <a:xfrm>
            <a:off x="15587014" y="1854000"/>
            <a:ext cx="1086183" cy="567973"/>
          </a:xfrm>
          <a:prstGeom prst="roundRect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설비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7469C93F-A428-4DDF-9E90-332B9833758B}"/>
              </a:ext>
            </a:extLst>
          </p:cNvPr>
          <p:cNvGrpSpPr/>
          <p:nvPr/>
        </p:nvGrpSpPr>
        <p:grpSpPr>
          <a:xfrm>
            <a:off x="0" y="-79438"/>
            <a:ext cx="18537652" cy="2409524"/>
            <a:chOff x="-111593" y="-2409524"/>
            <a:chExt cx="18537652" cy="4819048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6AD98A83-FBC1-4CA1-A995-425BCAADD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11593" y="-2409524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8AB5880A-43EC-4B81-BDE0-88DDBF859447}"/>
              </a:ext>
            </a:extLst>
          </p:cNvPr>
          <p:cNvGrpSpPr/>
          <p:nvPr/>
        </p:nvGrpSpPr>
        <p:grpSpPr>
          <a:xfrm>
            <a:off x="15584803" y="-683073"/>
            <a:ext cx="2300270" cy="2300997"/>
            <a:chOff x="15589729" y="-674308"/>
            <a:chExt cx="2300270" cy="2300997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D419C33E-8CE4-48D0-973C-9055FF318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97145014-02DE-44BB-8CB3-46AB12FF3727}"/>
              </a:ext>
            </a:extLst>
          </p:cNvPr>
          <p:cNvSpPr txBox="1"/>
          <p:nvPr/>
        </p:nvSpPr>
        <p:spPr>
          <a:xfrm>
            <a:off x="6805525" y="415321"/>
            <a:ext cx="4676951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테이블 명세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E35A12A3-BB8B-4018-BBB4-914B86306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4" y="2840578"/>
            <a:ext cx="3077745" cy="2596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648CB-467D-42BC-9313-9B3DAD635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93" y="7273901"/>
            <a:ext cx="3047490" cy="1843544"/>
          </a:xfrm>
          <a:prstGeom prst="rect">
            <a:avLst/>
          </a:prstGeom>
        </p:spPr>
      </p:pic>
      <p:pic>
        <p:nvPicPr>
          <p:cNvPr id="16" name="그림 15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441C2E94-670C-4594-B82E-5F0FDAE84A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37" y="3309483"/>
            <a:ext cx="3077745" cy="1602189"/>
          </a:xfrm>
          <a:prstGeom prst="rect">
            <a:avLst/>
          </a:prstGeom>
        </p:spPr>
      </p:pic>
      <p:pic>
        <p:nvPicPr>
          <p:cNvPr id="18" name="그림 17" descr="텍스트, 점수판, 스크린샷이(가) 표시된 사진&#10;&#10;자동 생성된 설명">
            <a:extLst>
              <a:ext uri="{FF2B5EF4-FFF2-40B4-BE49-F238E27FC236}">
                <a16:creationId xmlns:a16="http://schemas.microsoft.com/office/drawing/2014/main" id="{C0752FEB-26F5-4144-B446-F3BB2B50E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4" y="6830006"/>
            <a:ext cx="3138200" cy="245673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D57B018-6CF5-4BAE-A80F-4432D4E230BE}"/>
              </a:ext>
            </a:extLst>
          </p:cNvPr>
          <p:cNvSpPr/>
          <p:nvPr/>
        </p:nvSpPr>
        <p:spPr>
          <a:xfrm>
            <a:off x="155792" y="2286935"/>
            <a:ext cx="6724396" cy="3635571"/>
          </a:xfrm>
          <a:prstGeom prst="roundRect">
            <a:avLst>
              <a:gd name="adj" fmla="val 2830"/>
            </a:avLst>
          </a:prstGeom>
          <a:noFill/>
          <a:ln w="38100"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7">
            <a:extLst>
              <a:ext uri="{FF2B5EF4-FFF2-40B4-BE49-F238E27FC236}">
                <a16:creationId xmlns:a16="http://schemas.microsoft.com/office/drawing/2014/main" id="{6906D1FE-6801-4097-921F-4C563650BC7B}"/>
              </a:ext>
            </a:extLst>
          </p:cNvPr>
          <p:cNvSpPr/>
          <p:nvPr/>
        </p:nvSpPr>
        <p:spPr>
          <a:xfrm>
            <a:off x="2974898" y="1969162"/>
            <a:ext cx="1086183" cy="567973"/>
          </a:xfrm>
          <a:prstGeom prst="roundRect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9969C9F-1100-4870-B334-5E33AC17F4F0}"/>
              </a:ext>
            </a:extLst>
          </p:cNvPr>
          <p:cNvSpPr/>
          <p:nvPr/>
        </p:nvSpPr>
        <p:spPr>
          <a:xfrm>
            <a:off x="155792" y="6377888"/>
            <a:ext cx="6724396" cy="3635571"/>
          </a:xfrm>
          <a:prstGeom prst="roundRect">
            <a:avLst>
              <a:gd name="adj" fmla="val 2830"/>
            </a:avLst>
          </a:prstGeom>
          <a:noFill/>
          <a:ln w="38100"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7">
            <a:extLst>
              <a:ext uri="{FF2B5EF4-FFF2-40B4-BE49-F238E27FC236}">
                <a16:creationId xmlns:a16="http://schemas.microsoft.com/office/drawing/2014/main" id="{83EBB949-7EA8-45A9-8A96-3624400A2682}"/>
              </a:ext>
            </a:extLst>
          </p:cNvPr>
          <p:cNvSpPr/>
          <p:nvPr/>
        </p:nvSpPr>
        <p:spPr>
          <a:xfrm>
            <a:off x="2947127" y="6090537"/>
            <a:ext cx="1086183" cy="567973"/>
          </a:xfrm>
          <a:prstGeom prst="roundRect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4D0686F-82FC-40B0-8426-8ADF855A9808}"/>
              </a:ext>
            </a:extLst>
          </p:cNvPr>
          <p:cNvGrpSpPr/>
          <p:nvPr/>
        </p:nvGrpSpPr>
        <p:grpSpPr>
          <a:xfrm>
            <a:off x="7239682" y="2567254"/>
            <a:ext cx="10760614" cy="3226077"/>
            <a:chOff x="8143008" y="2365141"/>
            <a:chExt cx="10976264" cy="3184051"/>
          </a:xfrm>
        </p:grpSpPr>
        <p:pic>
          <p:nvPicPr>
            <p:cNvPr id="20" name="그림 19" descr="텍스트, 점수판, 스크린샷이(가) 표시된 사진&#10;&#10;자동 생성된 설명">
              <a:extLst>
                <a:ext uri="{FF2B5EF4-FFF2-40B4-BE49-F238E27FC236}">
                  <a16:creationId xmlns:a16="http://schemas.microsoft.com/office/drawing/2014/main" id="{11B728EB-FF47-4F0D-ADB9-8889B8D7F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8922" y="2594907"/>
              <a:ext cx="2800350" cy="2673350"/>
            </a:xfrm>
            <a:prstGeom prst="rect">
              <a:avLst/>
            </a:prstGeom>
          </p:spPr>
        </p:pic>
        <p:pic>
          <p:nvPicPr>
            <p:cNvPr id="22" name="그림 21" descr="텍스트, 점수판이(가) 표시된 사진&#10;&#10;자동 생성된 설명">
              <a:extLst>
                <a:ext uri="{FF2B5EF4-FFF2-40B4-BE49-F238E27FC236}">
                  <a16:creationId xmlns:a16="http://schemas.microsoft.com/office/drawing/2014/main" id="{091A1CA7-A62B-40FB-B6BB-EBA4EA388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8782" y="2490133"/>
              <a:ext cx="2768600" cy="2882900"/>
            </a:xfrm>
            <a:prstGeom prst="rect">
              <a:avLst/>
            </a:prstGeom>
          </p:spPr>
        </p:pic>
        <p:pic>
          <p:nvPicPr>
            <p:cNvPr id="24" name="그림 23" descr="텍스트, 점수판이(가) 표시된 사진&#10;&#10;자동 생성된 설명">
              <a:extLst>
                <a:ext uri="{FF2B5EF4-FFF2-40B4-BE49-F238E27FC236}">
                  <a16:creationId xmlns:a16="http://schemas.microsoft.com/office/drawing/2014/main" id="{47D556B9-10CC-47DB-A9F4-A5398A88B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008" y="2365141"/>
              <a:ext cx="2524992" cy="113011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10C858C-EC17-4018-B185-A3C111039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008" y="4749707"/>
              <a:ext cx="2524992" cy="799485"/>
            </a:xfrm>
            <a:prstGeom prst="rect">
              <a:avLst/>
            </a:prstGeom>
          </p:spPr>
        </p:pic>
        <p:pic>
          <p:nvPicPr>
            <p:cNvPr id="28" name="그림 27" descr="텍스트, 점수판, 스크린샷이(가) 표시된 사진&#10;&#10;자동 생성된 설명">
              <a:extLst>
                <a:ext uri="{FF2B5EF4-FFF2-40B4-BE49-F238E27FC236}">
                  <a16:creationId xmlns:a16="http://schemas.microsoft.com/office/drawing/2014/main" id="{BD9792D9-E24E-4107-B774-33707ADB8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4327" y="2428373"/>
              <a:ext cx="2787650" cy="3073400"/>
            </a:xfrm>
            <a:prstGeom prst="rect">
              <a:avLst/>
            </a:prstGeom>
          </p:spPr>
        </p:pic>
        <p:pic>
          <p:nvPicPr>
            <p:cNvPr id="31" name="그림 30" descr="텍스트, 점수판이(가) 표시된 사진&#10;&#10;자동 생성된 설명">
              <a:extLst>
                <a:ext uri="{FF2B5EF4-FFF2-40B4-BE49-F238E27FC236}">
                  <a16:creationId xmlns:a16="http://schemas.microsoft.com/office/drawing/2014/main" id="{DF1227C6-4AEC-49A4-A41B-3C13D2691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008" y="3499134"/>
              <a:ext cx="2524992" cy="1238675"/>
            </a:xfrm>
            <a:prstGeom prst="rect">
              <a:avLst/>
            </a:prstGeom>
          </p:spPr>
        </p:pic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E206876-A7A8-4334-A153-9B3EA528E30B}"/>
              </a:ext>
            </a:extLst>
          </p:cNvPr>
          <p:cNvSpPr/>
          <p:nvPr/>
        </p:nvSpPr>
        <p:spPr>
          <a:xfrm>
            <a:off x="7140838" y="2265841"/>
            <a:ext cx="10958303" cy="3656665"/>
          </a:xfrm>
          <a:prstGeom prst="roundRect">
            <a:avLst>
              <a:gd name="adj" fmla="val 2830"/>
            </a:avLst>
          </a:prstGeom>
          <a:noFill/>
          <a:ln w="38100"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7">
            <a:extLst>
              <a:ext uri="{FF2B5EF4-FFF2-40B4-BE49-F238E27FC236}">
                <a16:creationId xmlns:a16="http://schemas.microsoft.com/office/drawing/2014/main" id="{EB1008AD-9740-4225-B4B9-33783AF354F9}"/>
              </a:ext>
            </a:extLst>
          </p:cNvPr>
          <p:cNvSpPr/>
          <p:nvPr/>
        </p:nvSpPr>
        <p:spPr>
          <a:xfrm>
            <a:off x="12076897" y="1969162"/>
            <a:ext cx="1086183" cy="567973"/>
          </a:xfrm>
          <a:prstGeom prst="roundRect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8" name="그림 37" descr="텍스트, 스크린샷, 점수판이(가) 표시된 사진&#10;&#10;자동 생성된 설명">
            <a:extLst>
              <a:ext uri="{FF2B5EF4-FFF2-40B4-BE49-F238E27FC236}">
                <a16:creationId xmlns:a16="http://schemas.microsoft.com/office/drawing/2014/main" id="{777AF129-46FD-43C5-8591-371E8736EA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98" y="6774101"/>
            <a:ext cx="5989065" cy="2843144"/>
          </a:xfrm>
          <a:prstGeom prst="rect">
            <a:avLst/>
          </a:prstGeom>
        </p:spPr>
      </p:pic>
      <p:pic>
        <p:nvPicPr>
          <p:cNvPr id="40" name="그림 39" descr="텍스트, 점수판, 스크린샷이(가) 표시된 사진&#10;&#10;자동 생성된 설명">
            <a:extLst>
              <a:ext uri="{FF2B5EF4-FFF2-40B4-BE49-F238E27FC236}">
                <a16:creationId xmlns:a16="http://schemas.microsoft.com/office/drawing/2014/main" id="{0CCDA0C9-F5A1-4D3C-BE0F-129BCD7340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53" y="6967587"/>
            <a:ext cx="3952344" cy="243436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517638D-951B-442B-AC6E-7297D47823EF}"/>
              </a:ext>
            </a:extLst>
          </p:cNvPr>
          <p:cNvSpPr/>
          <p:nvPr/>
        </p:nvSpPr>
        <p:spPr>
          <a:xfrm>
            <a:off x="7140838" y="6356437"/>
            <a:ext cx="10958303" cy="3656665"/>
          </a:xfrm>
          <a:prstGeom prst="roundRect">
            <a:avLst>
              <a:gd name="adj" fmla="val 2830"/>
            </a:avLst>
          </a:prstGeom>
          <a:noFill/>
          <a:ln w="38100"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7">
            <a:extLst>
              <a:ext uri="{FF2B5EF4-FFF2-40B4-BE49-F238E27FC236}">
                <a16:creationId xmlns:a16="http://schemas.microsoft.com/office/drawing/2014/main" id="{6065DC5A-EA66-4F6F-9D33-B4007F4A8E9B}"/>
              </a:ext>
            </a:extLst>
          </p:cNvPr>
          <p:cNvSpPr/>
          <p:nvPr/>
        </p:nvSpPr>
        <p:spPr>
          <a:xfrm>
            <a:off x="12076897" y="6059758"/>
            <a:ext cx="1086183" cy="567973"/>
          </a:xfrm>
          <a:prstGeom prst="roundRect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영업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7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2011667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57101" y="1104900"/>
            <a:ext cx="4771511" cy="4248123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300" b="0" i="0" u="none" strike="noStrike" kern="0" cap="none" spc="-1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613699" y="6269925"/>
            <a:ext cx="5058314" cy="15437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기술 구현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  <a:solidFill>
            <a:srgbClr val="7E93EB"/>
          </a:solidFill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6953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79441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로그인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C702E5-39AB-4650-8A42-DC4305CB6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698201"/>
            <a:ext cx="15388212" cy="8196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27E398-CE64-4071-A3AE-2651D5DAAC68}"/>
              </a:ext>
            </a:extLst>
          </p:cNvPr>
          <p:cNvSpPr txBox="1"/>
          <p:nvPr/>
        </p:nvSpPr>
        <p:spPr>
          <a:xfrm>
            <a:off x="2576350" y="3155095"/>
            <a:ext cx="5974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세션 체크 후 전달받는 로그인 페이지 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43200" y="3150394"/>
            <a:ext cx="10845472" cy="4669218"/>
            <a:chOff x="12506194" y="1361496"/>
            <a:chExt cx="10845472" cy="46692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B5C2F1-48AD-4D7B-B996-E04F7D36C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67659" y="1960968"/>
              <a:ext cx="5351283" cy="4069746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D05791F-6E79-4DDB-8048-C44985A8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68793" y="1961706"/>
              <a:ext cx="5282873" cy="4069008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AE40E0-3CDB-4EF1-AD88-1F75837C774A}"/>
                </a:ext>
              </a:extLst>
            </p:cNvPr>
            <p:cNvSpPr txBox="1"/>
            <p:nvPr/>
          </p:nvSpPr>
          <p:spPr>
            <a:xfrm>
              <a:off x="12506194" y="1361496"/>
              <a:ext cx="52164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 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로그인 정보 불일치 </a:t>
              </a:r>
              <a:r>
                <a:rPr lang="en-US" altLang="ko-KR" sz="28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- </a:t>
              </a:r>
              <a:r>
                <a:rPr lang="ko-KR" altLang="en-US" sz="28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접근 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불가</a:t>
              </a:r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299148" y="1698201"/>
            <a:ext cx="15384464" cy="8393007"/>
            <a:chOff x="1295400" y="1698201"/>
            <a:chExt cx="15384464" cy="839300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5400" y="1698201"/>
              <a:ext cx="15384464" cy="83930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7DD217-1742-43F0-B9D0-AFFE7825F6C5}"/>
                </a:ext>
              </a:extLst>
            </p:cNvPr>
            <p:cNvSpPr txBox="1"/>
            <p:nvPr/>
          </p:nvSpPr>
          <p:spPr>
            <a:xfrm>
              <a:off x="3565519" y="2534897"/>
              <a:ext cx="5864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3. </a:t>
              </a:r>
              <a:r>
                <a:rPr lang="ko-KR" altLang="en-US" sz="28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로그인 </a:t>
              </a:r>
              <a:r>
                <a:rPr lang="ko-KR" altLang="en-US" sz="2800" dirty="0" err="1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성공시</a:t>
              </a:r>
              <a:r>
                <a:rPr lang="ko-KR" altLang="en-US" sz="28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메인페이지가 보여짐</a:t>
              </a:r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581400" y="750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743200" y="2366345"/>
            <a:ext cx="14543442" cy="3920155"/>
            <a:chOff x="2743200" y="2366345"/>
            <a:chExt cx="14543442" cy="3920155"/>
          </a:xfrm>
        </p:grpSpPr>
        <p:grpSp>
          <p:nvGrpSpPr>
            <p:cNvPr id="10" name="그룹 9"/>
            <p:cNvGrpSpPr/>
            <p:nvPr/>
          </p:nvGrpSpPr>
          <p:grpSpPr>
            <a:xfrm>
              <a:off x="2743200" y="5257781"/>
              <a:ext cx="4343400" cy="1028719"/>
              <a:chOff x="3465344" y="2165562"/>
              <a:chExt cx="4483800" cy="107691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282756" y="2288368"/>
                <a:ext cx="36663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4. </a:t>
                </a:r>
                <a:r>
                  <a:rPr lang="ko-KR" altLang="en-US" sz="28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사용자 권한에 </a:t>
                </a:r>
                <a:r>
                  <a:rPr lang="ko-KR" altLang="en-US" sz="28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따른 </a:t>
                </a:r>
                <a:endParaRPr lang="en-US" altLang="ko-KR" sz="28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r>
                  <a:rPr lang="ko-KR" altLang="en-US" sz="28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   네비게이션 메뉴 </a:t>
                </a:r>
                <a:r>
                  <a:rPr lang="ko-KR" altLang="en-US" sz="28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설정</a:t>
                </a:r>
              </a:p>
            </p:txBody>
          </p:sp>
          <p:sp>
            <p:nvSpPr>
              <p:cNvPr id="8" name="오른쪽 화살표 7"/>
              <p:cNvSpPr/>
              <p:nvPr/>
            </p:nvSpPr>
            <p:spPr>
              <a:xfrm rot="10800000">
                <a:off x="3465344" y="2165562"/>
                <a:ext cx="847892" cy="75950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아래쪽 화살표 16"/>
            <p:cNvSpPr/>
            <p:nvPr/>
          </p:nvSpPr>
          <p:spPr>
            <a:xfrm rot="10800000">
              <a:off x="14325600" y="2366345"/>
              <a:ext cx="685800" cy="70182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740827" y="3259258"/>
              <a:ext cx="354581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4. </a:t>
              </a:r>
              <a:r>
                <a:rPr lang="ko-KR" altLang="en-US" sz="28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사용자 권한에 따른</a:t>
              </a:r>
              <a:endParaRPr lang="en-US" altLang="ko-KR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sz="28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접근 가능 페이지 설정</a:t>
              </a:r>
              <a:r>
                <a:rPr lang="en-US" altLang="ko-KR" sz="28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41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79441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lvl="0" algn="just">
              <a:defRPr/>
            </a:pP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기능 </a:t>
            </a:r>
            <a:r>
              <a:rPr lang="en-US" altLang="ko-KR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페이지 접근 권한 관리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987"/>
          <a:stretch/>
        </p:blipFill>
        <p:spPr>
          <a:xfrm>
            <a:off x="9040272" y="3027908"/>
            <a:ext cx="8215553" cy="53392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7167" r="3744"/>
          <a:stretch/>
        </p:blipFill>
        <p:spPr>
          <a:xfrm>
            <a:off x="790659" y="3027908"/>
            <a:ext cx="7543800" cy="67722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0659" y="2402750"/>
            <a:ext cx="7124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등록된 회원 리스트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별 권한이 부여 됨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49291" y="2402750"/>
            <a:ext cx="6176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권한 별 롤 등록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접근 가능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URL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655F32-B992-42AE-ACBE-059766A9103E}"/>
              </a:ext>
            </a:extLst>
          </p:cNvPr>
          <p:cNvSpPr/>
          <p:nvPr/>
        </p:nvSpPr>
        <p:spPr>
          <a:xfrm>
            <a:off x="4800600" y="4412240"/>
            <a:ext cx="1390304" cy="30595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655F32-B992-42AE-ACBE-059766A9103E}"/>
              </a:ext>
            </a:extLst>
          </p:cNvPr>
          <p:cNvSpPr/>
          <p:nvPr/>
        </p:nvSpPr>
        <p:spPr>
          <a:xfrm>
            <a:off x="12681775" y="5061091"/>
            <a:ext cx="1584413" cy="60121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85875" y="5870220"/>
            <a:ext cx="8186886" cy="4416780"/>
            <a:chOff x="4102044" y="10409603"/>
            <a:chExt cx="8186886" cy="4416780"/>
          </a:xfrm>
        </p:grpSpPr>
        <p:grpSp>
          <p:nvGrpSpPr>
            <p:cNvPr id="19" name="그룹 18"/>
            <p:cNvGrpSpPr/>
            <p:nvPr/>
          </p:nvGrpSpPr>
          <p:grpSpPr>
            <a:xfrm>
              <a:off x="4102044" y="10409603"/>
              <a:ext cx="8186886" cy="4416780"/>
              <a:chOff x="-87856" y="10633129"/>
              <a:chExt cx="8186886" cy="441678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7856" y="10633129"/>
                <a:ext cx="7888772" cy="3729684"/>
              </a:xfrm>
              <a:prstGeom prst="rect">
                <a:avLst/>
              </a:prstGeom>
              <a:ln w="38100">
                <a:solidFill>
                  <a:schemeClr val="tx2"/>
                </a:solidFill>
              </a:ln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061800" y="14526689"/>
                <a:ext cx="60372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3. </a:t>
                </a:r>
                <a:r>
                  <a:rPr lang="ko-KR" altLang="en-US" sz="28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로그인 했으나 접근 권한이 없는 경우 </a:t>
                </a:r>
                <a:endPara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A655F32-B992-42AE-ACBE-059766A9103E}"/>
                </a:ext>
              </a:extLst>
            </p:cNvPr>
            <p:cNvSpPr/>
            <p:nvPr/>
          </p:nvSpPr>
          <p:spPr>
            <a:xfrm>
              <a:off x="7702239" y="13114448"/>
              <a:ext cx="2240574" cy="646678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977545" y="5442460"/>
            <a:ext cx="7890049" cy="4067313"/>
            <a:chOff x="1853870" y="4401266"/>
            <a:chExt cx="7890049" cy="4067313"/>
          </a:xfrm>
        </p:grpSpPr>
        <p:grpSp>
          <p:nvGrpSpPr>
            <p:cNvPr id="16" name="그룹 15"/>
            <p:cNvGrpSpPr/>
            <p:nvPr/>
          </p:nvGrpSpPr>
          <p:grpSpPr>
            <a:xfrm>
              <a:off x="1853870" y="4401266"/>
              <a:ext cx="7890049" cy="3616466"/>
              <a:chOff x="8197622" y="3264407"/>
              <a:chExt cx="8958113" cy="3641478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7"/>
              <a:srcRect b="53405"/>
              <a:stretch/>
            </p:blipFill>
            <p:spPr>
              <a:xfrm>
                <a:off x="8197622" y="4278474"/>
                <a:ext cx="8572500" cy="2627411"/>
              </a:xfrm>
              <a:prstGeom prst="rect">
                <a:avLst/>
              </a:prstGeom>
              <a:ln w="38100">
                <a:solidFill>
                  <a:schemeClr val="tx2"/>
                </a:solidFill>
              </a:ln>
            </p:spPr>
          </p:pic>
          <p:sp>
            <p:nvSpPr>
              <p:cNvPr id="14" name="오른쪽 화살표 13"/>
              <p:cNvSpPr/>
              <p:nvPr/>
            </p:nvSpPr>
            <p:spPr>
              <a:xfrm rot="18986659">
                <a:off x="16317534" y="3264407"/>
                <a:ext cx="838201" cy="6498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6406345" y="8099247"/>
              <a:ext cx="29979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롤이 등록되어 있지 않은 상태</a:t>
              </a:r>
              <a:r>
                <a:rPr lang="en-US" altLang="ko-KR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89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79441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lvl="0" algn="just">
              <a:defRPr/>
            </a:pP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기능 </a:t>
            </a:r>
            <a:r>
              <a:rPr lang="en-US" altLang="ko-KR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lang="ko-KR" altLang="en-US" sz="5400" kern="0" spc="-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사용자별</a:t>
            </a: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메뉴 관리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9279623" y="1309642"/>
            <a:ext cx="7777556" cy="4742221"/>
            <a:chOff x="680644" y="3568698"/>
            <a:chExt cx="7777556" cy="474222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143" y="4114146"/>
              <a:ext cx="7735057" cy="419677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80644" y="3568698"/>
              <a:ext cx="45111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1. 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메뉴 추가</a:t>
              </a:r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수정</a:t>
              </a:r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삭제 가능</a:t>
              </a:r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67713" y="2358296"/>
            <a:ext cx="8157068" cy="7059242"/>
            <a:chOff x="9156784" y="2476499"/>
            <a:chExt cx="8157068" cy="70592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45"/>
            <a:stretch/>
          </p:blipFill>
          <p:spPr>
            <a:xfrm>
              <a:off x="13856186" y="2476499"/>
              <a:ext cx="3457666" cy="705924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rcRect b="30948"/>
            <a:stretch/>
          </p:blipFill>
          <p:spPr>
            <a:xfrm>
              <a:off x="9156784" y="2476500"/>
              <a:ext cx="3475603" cy="7059241"/>
            </a:xfrm>
            <a:prstGeom prst="rect">
              <a:avLst/>
            </a:prstGeom>
          </p:spPr>
        </p:pic>
        <p:sp>
          <p:nvSpPr>
            <p:cNvPr id="23" name="오른쪽 화살표 22"/>
            <p:cNvSpPr/>
            <p:nvPr/>
          </p:nvSpPr>
          <p:spPr>
            <a:xfrm>
              <a:off x="12876863" y="5663540"/>
              <a:ext cx="734846" cy="664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322122" y="6198357"/>
            <a:ext cx="7908075" cy="3790783"/>
            <a:chOff x="569498" y="4352381"/>
            <a:chExt cx="7908075" cy="37907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98" y="4970507"/>
              <a:ext cx="3714719" cy="317265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9498" y="4352381"/>
              <a:ext cx="56717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2. 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권한 별 메뉴 등록</a:t>
              </a:r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수정</a:t>
              </a:r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삭제 가능</a:t>
              </a:r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4473960" y="5891899"/>
              <a:ext cx="734846" cy="664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4632" y="4996983"/>
              <a:ext cx="3082941" cy="314618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6096000" y="7277100"/>
            <a:ext cx="1524000" cy="460775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79441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기능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</a:t>
            </a:r>
            <a:r>
              <a:rPr kumimoji="0" lang="en-US" altLang="ko-KR" sz="5400" b="0" i="0" u="none" strike="noStrike" kern="0" cap="none" spc="-4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</a:t>
            </a:r>
            <a:r>
              <a:rPr kumimoji="0" lang="ko-KR" altLang="en-US" sz="5400" b="0" i="0" u="none" strike="noStrike" kern="0" cap="none" spc="-400" normalizeH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사용자별</a:t>
            </a:r>
            <a:r>
              <a:rPr kumimoji="0" lang="ko-KR" altLang="en-US" sz="5400" b="0" i="0" u="none" strike="noStrike" kern="0" cap="none" spc="-4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</a:t>
            </a: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메뉴 관리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132260" y="2247763"/>
            <a:ext cx="16261841" cy="7774831"/>
            <a:chOff x="1132260" y="2247763"/>
            <a:chExt cx="16261841" cy="777483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84" r="84697"/>
            <a:stretch/>
          </p:blipFill>
          <p:spPr>
            <a:xfrm>
              <a:off x="9292494" y="2247763"/>
              <a:ext cx="2735615" cy="777483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2247763"/>
              <a:ext cx="2692314" cy="77698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3448" y="2247764"/>
              <a:ext cx="2640653" cy="776987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54033" y="2247763"/>
              <a:ext cx="2634666" cy="776987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44609" y="2247763"/>
              <a:ext cx="2661859" cy="776987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60" y="2247763"/>
              <a:ext cx="2692314" cy="776987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71351" y="9426140"/>
            <a:ext cx="1819729" cy="523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공통관리자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1103" y="9426140"/>
            <a:ext cx="1819729" cy="523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품질관리자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71806" y="9426140"/>
            <a:ext cx="1819729" cy="523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자재관리자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49023" y="9426140"/>
            <a:ext cx="1819729" cy="523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생산관리자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65673" y="9426140"/>
            <a:ext cx="1819729" cy="523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영업관리자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163909" y="9426140"/>
            <a:ext cx="1819729" cy="523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설비관리자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87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4141" y="2012951"/>
            <a:ext cx="8773912" cy="2750582"/>
            <a:chOff x="4674141" y="2012951"/>
            <a:chExt cx="8773912" cy="2750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4674141" y="2012951"/>
              <a:ext cx="8773912" cy="275058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391411" y="5906589"/>
            <a:ext cx="11427454" cy="107334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-200" dirty="0">
                <a:solidFill>
                  <a:srgbClr val="FF725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We're controller!</a:t>
            </a:r>
            <a:endParaRPr 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5799" y="2862229"/>
            <a:ext cx="9730595" cy="15237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8000" kern="0" spc="-300" dirty="0">
                <a:latin typeface="나눔스퀘어라운드 ExtraBold" panose="020B0600000101010101" pitchFamily="50" charset="-127"/>
                <a:ea typeface="나눔스퀘어라운드 ExtraBold" panose="020B0600000101010101"/>
                <a:cs typeface="나눔스퀘어라운드OTF ExtraBold" pitchFamily="34" charset="0"/>
              </a:rPr>
              <a:t>MES</a:t>
            </a:r>
            <a:r>
              <a:rPr lang="en-US" sz="8000" kern="0" spc="-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프로젝트</a:t>
            </a:r>
            <a:endParaRPr 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342396" y="6546907"/>
            <a:ext cx="4130612" cy="737728"/>
            <a:chOff x="-1342396" y="6546907"/>
            <a:chExt cx="4130612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2396" y="6546907"/>
              <a:ext cx="4130612" cy="73772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113388" y="6979931"/>
            <a:ext cx="10061224" cy="6766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kern="0" spc="-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Bold" pitchFamily="34" charset="0"/>
              </a:rPr>
              <a:t>김한설   </a:t>
            </a:r>
            <a:r>
              <a:rPr lang="en-US" sz="2800" kern="0" spc="-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Bold" pitchFamily="34" charset="0"/>
              </a:rPr>
              <a:t>김다희</a:t>
            </a:r>
            <a:r>
              <a:rPr lang="en-US" sz="2800" kern="0" spc="-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Bold" pitchFamily="34" charset="0"/>
              </a:rPr>
              <a:t>   </a:t>
            </a:r>
            <a:r>
              <a:rPr lang="en-US" sz="2800" kern="0" spc="-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Bold" pitchFamily="34" charset="0"/>
              </a:rPr>
              <a:t>김현경</a:t>
            </a:r>
            <a:r>
              <a:rPr lang="en-US" sz="2800" kern="0" spc="-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Bold" pitchFamily="34" charset="0"/>
              </a:rPr>
              <a:t>   </a:t>
            </a:r>
            <a:r>
              <a:rPr lang="en-US" sz="2800" kern="0" spc="-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Bold" pitchFamily="34" charset="0"/>
              </a:rPr>
              <a:t>주성원</a:t>
            </a:r>
            <a:r>
              <a:rPr lang="en-US" sz="2800" kern="0" spc="-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Bold" pitchFamily="34" charset="0"/>
              </a:rPr>
              <a:t>   </a:t>
            </a:r>
            <a:r>
              <a:rPr lang="en-US" sz="2800" kern="0" spc="-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Bold" pitchFamily="34" charset="0"/>
              </a:rPr>
              <a:t>경윤수</a:t>
            </a:r>
            <a:endParaRPr 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3383325" y="1212162"/>
            <a:ext cx="9064866" cy="10123660"/>
            <a:chOff x="13383325" y="1212162"/>
            <a:chExt cx="9064866" cy="101236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09094" y="1820646"/>
              <a:ext cx="6534192" cy="6644423"/>
              <a:chOff x="15209094" y="1820646"/>
              <a:chExt cx="6534192" cy="66444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620000">
                <a:off x="15209094" y="1820646"/>
                <a:ext cx="6534192" cy="66444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10806" y="6546907"/>
              <a:ext cx="5679670" cy="4788915"/>
              <a:chOff x="13710806" y="6546907"/>
              <a:chExt cx="5679670" cy="47889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10806" y="6546907"/>
                <a:ext cx="5679670" cy="47889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383325" y="5790454"/>
              <a:ext cx="6956151" cy="2900019"/>
              <a:chOff x="13383325" y="5790454"/>
              <a:chExt cx="6956151" cy="29000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83325" y="5790454"/>
                <a:ext cx="6956151" cy="290001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969393" y="-3001423"/>
            <a:ext cx="5384298" cy="6993246"/>
            <a:chOff x="-969393" y="-3001423"/>
            <a:chExt cx="5384298" cy="69932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843253" y="-2239524"/>
              <a:ext cx="5132019" cy="4413742"/>
              <a:chOff x="-843253" y="-2239524"/>
              <a:chExt cx="5132019" cy="44137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5480000">
                <a:off x="-843253" y="-2239524"/>
                <a:ext cx="5132019" cy="44137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15426" y="1803841"/>
              <a:ext cx="1839878" cy="1805792"/>
              <a:chOff x="1315426" y="1803841"/>
              <a:chExt cx="1839878" cy="18057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3000000">
                <a:off x="1315426" y="1803841"/>
                <a:ext cx="1839878" cy="18057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8581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8845" y="3279993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57101" y="3528926"/>
            <a:ext cx="4771511" cy="2375788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900" b="0" i="0" u="none" strike="noStrike" kern="0" cap="none" spc="-1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공통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6041322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  <a:solidFill>
            <a:srgbClr val="7E93EB"/>
          </a:solidFill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  <a:grpFill/>
          </p:spPr>
        </p:pic>
      </p:grpSp>
      <p:sp>
        <p:nvSpPr>
          <p:cNvPr id="2" name="TextBox 1"/>
          <p:cNvSpPr txBox="1"/>
          <p:nvPr/>
        </p:nvSpPr>
        <p:spPr>
          <a:xfrm>
            <a:off x="6363799" y="3231024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  <a:endParaRPr lang="ko-KR" altLang="en-US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4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D3C3AB-3D93-48E8-9262-C87B1E33B304}"/>
              </a:ext>
            </a:extLst>
          </p:cNvPr>
          <p:cNvSpPr/>
          <p:nvPr/>
        </p:nvSpPr>
        <p:spPr>
          <a:xfrm>
            <a:off x="3909216" y="4489712"/>
            <a:ext cx="4015584" cy="39868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9864"/>
          <a:stretch/>
        </p:blipFill>
        <p:spPr>
          <a:xfrm>
            <a:off x="228600" y="1210640"/>
            <a:ext cx="17853660" cy="90520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655F32-B992-42AE-ACBE-059766A9103E}"/>
              </a:ext>
            </a:extLst>
          </p:cNvPr>
          <p:cNvSpPr/>
          <p:nvPr/>
        </p:nvSpPr>
        <p:spPr>
          <a:xfrm>
            <a:off x="3844356" y="5454418"/>
            <a:ext cx="4015584" cy="39868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톱니 모양의 오른쪽 13">
            <a:extLst>
              <a:ext uri="{FF2B5EF4-FFF2-40B4-BE49-F238E27FC236}">
                <a16:creationId xmlns:a16="http://schemas.microsoft.com/office/drawing/2014/main" id="{C4DBB52B-390B-420B-A56F-53CB8B349F8A}"/>
              </a:ext>
            </a:extLst>
          </p:cNvPr>
          <p:cNvSpPr/>
          <p:nvPr/>
        </p:nvSpPr>
        <p:spPr>
          <a:xfrm>
            <a:off x="7543800" y="5468057"/>
            <a:ext cx="762000" cy="3810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9486900"/>
            <a:ext cx="661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공장 가동에 사용되는 공통 정보를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관리하는 페이지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03A6A4D8-FE79-455A-A19F-DC4D78861A8B}"/>
              </a:ext>
            </a:extLst>
          </p:cNvPr>
          <p:cNvSpPr txBox="1"/>
          <p:nvPr/>
        </p:nvSpPr>
        <p:spPr>
          <a:xfrm>
            <a:off x="514017" y="235441"/>
            <a:ext cx="14116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공통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공통 코드 관리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42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4116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공통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안전 재고 관리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6376" y="1257300"/>
            <a:ext cx="17690843" cy="9029700"/>
            <a:chOff x="276376" y="1257300"/>
            <a:chExt cx="17690843" cy="9029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t="9259"/>
            <a:stretch/>
          </p:blipFill>
          <p:spPr>
            <a:xfrm>
              <a:off x="276376" y="1257300"/>
              <a:ext cx="17690843" cy="90297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655F32-B992-42AE-ACBE-059766A9103E}"/>
                </a:ext>
              </a:extLst>
            </p:cNvPr>
            <p:cNvSpPr/>
            <p:nvPr/>
          </p:nvSpPr>
          <p:spPr>
            <a:xfrm>
              <a:off x="15925800" y="2971430"/>
              <a:ext cx="914400" cy="1021859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505200" y="9486900"/>
            <a:ext cx="9374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제품 제작에 사용되는 자재 목록 확인과 자재 안전 재고를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관리하는 페이지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43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공통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제품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BOM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관리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t="10042"/>
          <a:stretch/>
        </p:blipFill>
        <p:spPr>
          <a:xfrm>
            <a:off x="295166" y="1312115"/>
            <a:ext cx="17721593" cy="896738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584611" y="2325632"/>
            <a:ext cx="10081565" cy="6622931"/>
            <a:chOff x="6527804" y="1625047"/>
            <a:chExt cx="10081565" cy="662293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9250" y="1625047"/>
              <a:ext cx="9490119" cy="662293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2" name="아래쪽 화살표 11"/>
            <p:cNvSpPr/>
            <p:nvPr/>
          </p:nvSpPr>
          <p:spPr>
            <a:xfrm rot="5400000">
              <a:off x="6580922" y="2289128"/>
              <a:ext cx="734996" cy="8412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05200" y="9486900"/>
            <a:ext cx="827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특정 제품에 사용되는 자재를 관리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페이지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09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171577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공통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제품 공정 흐름 관리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E6DBDE-07A2-4BD7-A872-D8AFC97FEFB6}"/>
              </a:ext>
            </a:extLst>
          </p:cNvPr>
          <p:cNvSpPr/>
          <p:nvPr/>
        </p:nvSpPr>
        <p:spPr>
          <a:xfrm>
            <a:off x="3581400" y="4338307"/>
            <a:ext cx="4157870" cy="29995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CBBF71-4215-45C9-9FFB-CC23E4A7A52F}"/>
              </a:ext>
            </a:extLst>
          </p:cNvPr>
          <p:cNvGrpSpPr/>
          <p:nvPr/>
        </p:nvGrpSpPr>
        <p:grpSpPr>
          <a:xfrm>
            <a:off x="14135065" y="6617805"/>
            <a:ext cx="2716696" cy="1593571"/>
            <a:chOff x="13818701" y="6617805"/>
            <a:chExt cx="2716696" cy="159357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99E214-BD4D-4C9F-951C-20B6EEBDA530}"/>
                </a:ext>
              </a:extLst>
            </p:cNvPr>
            <p:cNvSpPr/>
            <p:nvPr/>
          </p:nvSpPr>
          <p:spPr>
            <a:xfrm>
              <a:off x="13818701" y="6617805"/>
              <a:ext cx="2716696" cy="188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1BD2DC1-BBA5-4744-8A5B-412772DCD56A}"/>
                </a:ext>
              </a:extLst>
            </p:cNvPr>
            <p:cNvSpPr/>
            <p:nvPr/>
          </p:nvSpPr>
          <p:spPr>
            <a:xfrm>
              <a:off x="15788340" y="7996029"/>
              <a:ext cx="304800" cy="2153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820F83-03E8-43EE-B58F-B6C27577FE99}"/>
                </a:ext>
              </a:extLst>
            </p:cNvPr>
            <p:cNvSpPr/>
            <p:nvPr/>
          </p:nvSpPr>
          <p:spPr>
            <a:xfrm>
              <a:off x="13818701" y="7985263"/>
              <a:ext cx="2716696" cy="188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EC0F49-1597-4538-828F-A1EB7EFD398C}"/>
              </a:ext>
            </a:extLst>
          </p:cNvPr>
          <p:cNvSpPr/>
          <p:nvPr/>
        </p:nvSpPr>
        <p:spPr>
          <a:xfrm>
            <a:off x="15788343" y="8009281"/>
            <a:ext cx="304800" cy="215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E3C089-2026-4275-A808-4E45DCB71670}"/>
              </a:ext>
            </a:extLst>
          </p:cNvPr>
          <p:cNvSpPr/>
          <p:nvPr/>
        </p:nvSpPr>
        <p:spPr>
          <a:xfrm>
            <a:off x="13818704" y="7998515"/>
            <a:ext cx="2716696" cy="188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10000" r="1286"/>
          <a:stretch/>
        </p:blipFill>
        <p:spPr>
          <a:xfrm>
            <a:off x="207091" y="1120398"/>
            <a:ext cx="17904207" cy="91821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886200" y="2703444"/>
            <a:ext cx="13352186" cy="5494679"/>
            <a:chOff x="4570952" y="3917550"/>
            <a:chExt cx="13352186" cy="549467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63F38C-7BBC-4294-ADA1-8A862A6C2853}"/>
                </a:ext>
              </a:extLst>
            </p:cNvPr>
            <p:cNvSpPr/>
            <p:nvPr/>
          </p:nvSpPr>
          <p:spPr>
            <a:xfrm>
              <a:off x="9210808" y="3917550"/>
              <a:ext cx="8542744" cy="839857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E697805-F688-4AB1-B5E4-2AD87F97C73A}"/>
                </a:ext>
              </a:extLst>
            </p:cNvPr>
            <p:cNvSpPr/>
            <p:nvPr/>
          </p:nvSpPr>
          <p:spPr>
            <a:xfrm>
              <a:off x="9041222" y="6248962"/>
              <a:ext cx="8881916" cy="3163267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AF3829D-5729-4212-9A17-C053209A3F65}"/>
                </a:ext>
              </a:extLst>
            </p:cNvPr>
            <p:cNvSpPr/>
            <p:nvPr/>
          </p:nvSpPr>
          <p:spPr>
            <a:xfrm>
              <a:off x="4570952" y="4359716"/>
              <a:ext cx="3693532" cy="359589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화살표: 톱니 모양의 오른쪽 30">
              <a:extLst>
                <a:ext uri="{FF2B5EF4-FFF2-40B4-BE49-F238E27FC236}">
                  <a16:creationId xmlns:a16="http://schemas.microsoft.com/office/drawing/2014/main" id="{EFEE6CDC-5D49-4E2A-A905-1295F7ADF2AF}"/>
                </a:ext>
              </a:extLst>
            </p:cNvPr>
            <p:cNvSpPr/>
            <p:nvPr/>
          </p:nvSpPr>
          <p:spPr>
            <a:xfrm>
              <a:off x="8326710" y="4341678"/>
              <a:ext cx="762000" cy="381000"/>
            </a:xfrm>
            <a:prstGeom prst="notch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41" name="화살표: 톱니 모양의 오른쪽 40">
              <a:extLst>
                <a:ext uri="{FF2B5EF4-FFF2-40B4-BE49-F238E27FC236}">
                  <a16:creationId xmlns:a16="http://schemas.microsoft.com/office/drawing/2014/main" id="{05488ADD-30A5-43B0-878D-75596A8D5556}"/>
                </a:ext>
              </a:extLst>
            </p:cNvPr>
            <p:cNvSpPr/>
            <p:nvPr/>
          </p:nvSpPr>
          <p:spPr>
            <a:xfrm rot="2720662">
              <a:off x="8092647" y="5140257"/>
              <a:ext cx="1705497" cy="381000"/>
            </a:xfrm>
            <a:prstGeom prst="notch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191012" y="9634735"/>
            <a:ext cx="7560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특정 제품의 공정 흐름을 관리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페이지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305061" y="2476500"/>
            <a:ext cx="10188413" cy="6546665"/>
            <a:chOff x="1305061" y="2469670"/>
            <a:chExt cx="10188413" cy="6546665"/>
          </a:xfrm>
        </p:grpSpPr>
        <p:grpSp>
          <p:nvGrpSpPr>
            <p:cNvPr id="12" name="그룹 11"/>
            <p:cNvGrpSpPr/>
            <p:nvPr/>
          </p:nvGrpSpPr>
          <p:grpSpPr>
            <a:xfrm>
              <a:off x="1305061" y="2469670"/>
              <a:ext cx="9446034" cy="6546665"/>
              <a:chOff x="5469397" y="2438115"/>
              <a:chExt cx="9446034" cy="6546665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9397" y="2438115"/>
                <a:ext cx="9446034" cy="6546665"/>
              </a:xfrm>
              <a:prstGeom prst="rect">
                <a:avLst/>
              </a:prstGeom>
              <a:ln w="28575">
                <a:solidFill>
                  <a:schemeClr val="tx2"/>
                </a:solidFill>
              </a:ln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9941926" y="7495617"/>
                <a:ext cx="4382931" cy="40011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미리 등록되어 있는 공정 정보를 불러 옴</a:t>
                </a:r>
                <a:r>
                  <a:rPr lang="en-US" altLang="ko-KR" sz="20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13" name="오른쪽 화살표 12"/>
            <p:cNvSpPr/>
            <p:nvPr/>
          </p:nvSpPr>
          <p:spPr>
            <a:xfrm>
              <a:off x="10637091" y="5286634"/>
              <a:ext cx="856383" cy="7899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72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공통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불량 코드 관리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0A52E-D5FE-4A17-BCDD-42ED8C153422}"/>
              </a:ext>
            </a:extLst>
          </p:cNvPr>
          <p:cNvSpPr/>
          <p:nvPr/>
        </p:nvSpPr>
        <p:spPr>
          <a:xfrm>
            <a:off x="3276599" y="3695700"/>
            <a:ext cx="14176637" cy="1600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0741"/>
          <a:stretch/>
        </p:blipFill>
        <p:spPr>
          <a:xfrm>
            <a:off x="497227" y="1389605"/>
            <a:ext cx="17720953" cy="88973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265" t="47354" r="85833" b="48977"/>
          <a:stretch/>
        </p:blipFill>
        <p:spPr>
          <a:xfrm>
            <a:off x="701298" y="5067300"/>
            <a:ext cx="2253714" cy="3604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4680" t="14458" b="46783"/>
          <a:stretch/>
        </p:blipFill>
        <p:spPr>
          <a:xfrm>
            <a:off x="3246383" y="5542593"/>
            <a:ext cx="14910176" cy="3810000"/>
          </a:xfrm>
          <a:prstGeom prst="rect">
            <a:avLst/>
          </a:prstGeom>
        </p:spPr>
      </p:pic>
      <p:sp>
        <p:nvSpPr>
          <p:cNvPr id="13" name="화살표: 톱니 모양의 오른쪽 13">
            <a:extLst>
              <a:ext uri="{FF2B5EF4-FFF2-40B4-BE49-F238E27FC236}">
                <a16:creationId xmlns:a16="http://schemas.microsoft.com/office/drawing/2014/main" id="{C4DBB52B-390B-420B-A56F-53CB8B349F8A}"/>
              </a:ext>
            </a:extLst>
          </p:cNvPr>
          <p:cNvSpPr/>
          <p:nvPr/>
        </p:nvSpPr>
        <p:spPr>
          <a:xfrm rot="20131267">
            <a:off x="2646986" y="4385464"/>
            <a:ext cx="762000" cy="3810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5" name="화살표: 톱니 모양의 오른쪽 13">
            <a:extLst>
              <a:ext uri="{FF2B5EF4-FFF2-40B4-BE49-F238E27FC236}">
                <a16:creationId xmlns:a16="http://schemas.microsoft.com/office/drawing/2014/main" id="{C4DBB52B-390B-420B-A56F-53CB8B349F8A}"/>
              </a:ext>
            </a:extLst>
          </p:cNvPr>
          <p:cNvSpPr/>
          <p:nvPr/>
        </p:nvSpPr>
        <p:spPr>
          <a:xfrm rot="2056567">
            <a:off x="2602297" y="5094344"/>
            <a:ext cx="762000" cy="3810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53675" y="9520666"/>
            <a:ext cx="5695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제품과 자재의 불량 코드를 관리하는 페이지</a:t>
            </a:r>
          </a:p>
        </p:txBody>
      </p:sp>
    </p:spTree>
    <p:extLst>
      <p:ext uri="{BB962C8B-B14F-4D97-AF65-F5344CB8AC3E}">
        <p14:creationId xmlns:p14="http://schemas.microsoft.com/office/powerpoint/2010/main" val="206254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8845" y="3279993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57101" y="3528926"/>
            <a:ext cx="4771511" cy="2375788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900" b="0" i="0" u="none" strike="noStrike" kern="0" cap="none" spc="-15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설비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6041322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  <a:solidFill>
            <a:srgbClr val="7E93EB"/>
          </a:solidFill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  <a:grpFill/>
          </p:spPr>
        </p:pic>
      </p:grpSp>
      <p:sp>
        <p:nvSpPr>
          <p:cNvPr id="11" name="TextBox 10"/>
          <p:cNvSpPr txBox="1"/>
          <p:nvPr/>
        </p:nvSpPr>
        <p:spPr>
          <a:xfrm>
            <a:off x="6363799" y="3231024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설정</a:t>
            </a:r>
            <a:endParaRPr lang="ko-KR" altLang="en-US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09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36942" y="235441"/>
            <a:ext cx="6473458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설비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설비 </a:t>
            </a: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등록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5417" t="12199" b="10023"/>
          <a:stretch/>
        </p:blipFill>
        <p:spPr>
          <a:xfrm>
            <a:off x="1534526" y="1257300"/>
            <a:ext cx="15468600" cy="800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6395" y="3114024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설비 코드 자동 부여</a:t>
            </a:r>
          </a:p>
        </p:txBody>
      </p:sp>
      <p:sp>
        <p:nvSpPr>
          <p:cNvPr id="9" name="아래쪽 화살표 8"/>
          <p:cNvSpPr/>
          <p:nvPr/>
        </p:nvSpPr>
        <p:spPr>
          <a:xfrm rot="5400000">
            <a:off x="4386443" y="3293981"/>
            <a:ext cx="748267" cy="7229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474839" y="9634834"/>
            <a:ext cx="5338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공정에서 사용할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설비를 등록하는 페이지</a:t>
            </a:r>
          </a:p>
        </p:txBody>
      </p:sp>
      <p:sp>
        <p:nvSpPr>
          <p:cNvPr id="11" name="아래쪽 화살표 10"/>
          <p:cNvSpPr/>
          <p:nvPr/>
        </p:nvSpPr>
        <p:spPr>
          <a:xfrm rot="5400000">
            <a:off x="6556095" y="6781800"/>
            <a:ext cx="8382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93484" y="690119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등록 가능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36942" y="235441"/>
            <a:ext cx="6473458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설비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설비 조회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39450" y="9675903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등록된 </a:t>
            </a: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설비의 상세 정보 확인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7313" y="2111411"/>
            <a:ext cx="17697182" cy="6444112"/>
            <a:chOff x="157313" y="2111411"/>
            <a:chExt cx="17697182" cy="6444112"/>
          </a:xfrm>
        </p:grpSpPr>
        <p:grpSp>
          <p:nvGrpSpPr>
            <p:cNvPr id="6" name="그룹 5"/>
            <p:cNvGrpSpPr/>
            <p:nvPr/>
          </p:nvGrpSpPr>
          <p:grpSpPr>
            <a:xfrm>
              <a:off x="157313" y="2111411"/>
              <a:ext cx="17697182" cy="6444112"/>
              <a:chOff x="157313" y="2111411"/>
              <a:chExt cx="17697182" cy="6444112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7226" y="3937035"/>
                <a:ext cx="12837269" cy="1838565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313" y="2111411"/>
                <a:ext cx="8986687" cy="644411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p:sp>
            <p:nvSpPr>
              <p:cNvPr id="12" name="1/2 액자 11">
                <a:extLst>
                  <a:ext uri="{FF2B5EF4-FFF2-40B4-BE49-F238E27FC236}">
                    <a16:creationId xmlns:a16="http://schemas.microsoft.com/office/drawing/2014/main" id="{58E971C6-07EF-4D19-94E1-2620FFC186E9}"/>
                  </a:ext>
                </a:extLst>
              </p:cNvPr>
              <p:cNvSpPr/>
              <p:nvPr/>
            </p:nvSpPr>
            <p:spPr>
              <a:xfrm rot="13195551">
                <a:off x="587608" y="4425174"/>
                <a:ext cx="203067" cy="252169"/>
              </a:xfrm>
              <a:prstGeom prst="halfFrame">
                <a:avLst/>
              </a:prstGeom>
              <a:noFill/>
              <a:ln w="28575">
                <a:solidFill>
                  <a:srgbClr val="FF725D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오른쪽 화살표 6"/>
            <p:cNvSpPr/>
            <p:nvPr/>
          </p:nvSpPr>
          <p:spPr>
            <a:xfrm>
              <a:off x="9268824" y="5177029"/>
              <a:ext cx="484776" cy="4236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t="10000" r="1250"/>
          <a:stretch/>
        </p:blipFill>
        <p:spPr>
          <a:xfrm>
            <a:off x="689141" y="1549411"/>
            <a:ext cx="15805027" cy="81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36942" y="235441"/>
            <a:ext cx="10588258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설비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설비 </a:t>
            </a:r>
            <a:r>
              <a:rPr lang="ko-KR" altLang="en-US" sz="5400" kern="0" spc="-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점검일 알림 </a:t>
            </a:r>
            <a:r>
              <a:rPr kumimoji="0" lang="en-US" altLang="ko-KR" sz="5400" b="0" i="0" u="none" strike="noStrike" kern="0" cap="none" spc="-4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3624" y="9671331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차기 점검일 디데이 알림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6105" b="19630"/>
          <a:stretch/>
        </p:blipFill>
        <p:spPr>
          <a:xfrm>
            <a:off x="1472530" y="1284581"/>
            <a:ext cx="15342941" cy="826770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9860219" y="1943100"/>
            <a:ext cx="762000" cy="874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00418" y="1889357"/>
            <a:ext cx="34201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D-DAY 10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일보다 적을 때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기본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초록색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점검 당일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노란색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점검일 경과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17441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1593" y="0"/>
            <a:ext cx="18537652" cy="2409524"/>
            <a:chOff x="-111593" y="-2409524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11593" y="-2409524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9729" y="-674308"/>
            <a:ext cx="2300270" cy="2300997"/>
            <a:chOff x="15589729" y="-674308"/>
            <a:chExt cx="2300270" cy="2300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73307" y="1633233"/>
            <a:ext cx="1619729" cy="1552584"/>
            <a:chOff x="15073307" y="2356051"/>
            <a:chExt cx="1619729" cy="155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370" y="-89882"/>
            <a:ext cx="2274463" cy="2232325"/>
            <a:chOff x="693370" y="-89882"/>
            <a:chExt cx="2274463" cy="22323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370" y="-89882"/>
              <a:ext cx="2274463" cy="2232325"/>
            </a:xfrm>
            <a:prstGeom prst="rect">
              <a:avLst/>
            </a:prstGeom>
          </p:spPr>
        </p:pic>
      </p:grpSp>
      <p:sp>
        <p:nvSpPr>
          <p:cNvPr id="22" name="Object 8">
            <a:extLst>
              <a:ext uri="{FF2B5EF4-FFF2-40B4-BE49-F238E27FC236}">
                <a16:creationId xmlns:a16="http://schemas.microsoft.com/office/drawing/2014/main" id="{0ABCDE65-DA59-4104-A288-E7070973CFBE}"/>
              </a:ext>
            </a:extLst>
          </p:cNvPr>
          <p:cNvSpPr txBox="1"/>
          <p:nvPr/>
        </p:nvSpPr>
        <p:spPr>
          <a:xfrm>
            <a:off x="514017" y="235441"/>
            <a:ext cx="3467219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개발기간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08B1F87A-74AD-4EC9-BB36-3E6964199BFA}"/>
              </a:ext>
            </a:extLst>
          </p:cNvPr>
          <p:cNvGraphicFramePr>
            <a:graphicFrameLocks noGrp="1"/>
          </p:cNvGraphicFramePr>
          <p:nvPr/>
        </p:nvGraphicFramePr>
        <p:xfrm>
          <a:off x="514016" y="1389605"/>
          <a:ext cx="17316782" cy="8471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2984">
                  <a:extLst>
                    <a:ext uri="{9D8B030D-6E8A-4147-A177-3AD203B41FA5}">
                      <a16:colId xmlns:a16="http://schemas.microsoft.com/office/drawing/2014/main" val="166018653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3896559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4440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3861603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5160588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085329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73107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4653329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823615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99329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139906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2761913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7557663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916399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9936393"/>
                    </a:ext>
                  </a:extLst>
                </a:gridCol>
                <a:gridCol w="685798">
                  <a:extLst>
                    <a:ext uri="{9D8B030D-6E8A-4147-A177-3AD203B41FA5}">
                      <a16:colId xmlns:a16="http://schemas.microsoft.com/office/drawing/2014/main" val="3009541147"/>
                    </a:ext>
                  </a:extLst>
                </a:gridCol>
              </a:tblGrid>
              <a:tr h="47729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진행현황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46365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2023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8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1(</a:t>
                      </a:r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일</a:t>
                      </a:r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sz="2000" b="1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2000" b="1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2000" b="1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</a:t>
                      </a:r>
                      <a:endParaRPr lang="ko-KR" altLang="en-US" sz="2000" b="1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endParaRPr lang="ko-KR" altLang="en-US" sz="2000" b="1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25</a:t>
                      </a:r>
                      <a:endParaRPr lang="ko-KR" altLang="en-US" sz="2000" b="1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2000" b="1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2000" b="1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2000" b="1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endParaRPr lang="ko-KR" altLang="en-US" sz="2000" b="1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27</a:t>
                      </a:r>
                      <a:endParaRPr lang="ko-KR" altLang="en-US" sz="2000" b="1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9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089700"/>
                  </a:ext>
                </a:extLst>
              </a:tr>
              <a:tr h="583506">
                <a:tc rowSpan="6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분석 및 설계</a:t>
                      </a:r>
                      <a:endParaRPr lang="en-US" altLang="ko-KR" sz="20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(40%)</a:t>
                      </a:r>
                      <a:endParaRPr lang="ko-KR" altLang="en-US" sz="20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</a:pP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제품 선택</a:t>
                      </a:r>
                      <a:r>
                        <a:rPr lang="en-US" altLang="ko-KR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및 제조 과정 확립</a:t>
                      </a:r>
                      <a:endParaRPr lang="en-US" altLang="ko-KR" sz="2000" b="0" baseline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225802"/>
                  </a:ext>
                </a:extLst>
              </a:tr>
              <a:tr h="583506">
                <a:tc vMerge="1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400" b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</a:pP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예시 페이지 분석</a:t>
                      </a:r>
                      <a:endParaRPr lang="en-US" altLang="ko-KR" sz="2000" b="0" baseline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14115"/>
                  </a:ext>
                </a:extLst>
              </a:tr>
              <a:tr h="5835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</a:pP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요구사항 정의서 작성</a:t>
                      </a:r>
                      <a:endParaRPr lang="en-US" altLang="ko-KR" sz="2000" b="0" baseline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304891"/>
                  </a:ext>
                </a:extLst>
              </a:tr>
              <a:tr h="5835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  <a:defRPr/>
                      </a:pP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업무 분담</a:t>
                      </a:r>
                      <a:endParaRPr lang="en-US" altLang="ko-KR" sz="2000" b="0" baseline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88210"/>
                  </a:ext>
                </a:extLst>
              </a:tr>
              <a:tr h="6377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  <a:defRPr/>
                      </a:pPr>
                      <a:r>
                        <a:rPr lang="en-US" altLang="ko-KR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DB </a:t>
                      </a: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모델링 및 엔티티 정의</a:t>
                      </a:r>
                      <a:endParaRPr lang="en-US" altLang="ko-KR" sz="2000" b="0" baseline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20565"/>
                  </a:ext>
                </a:extLst>
              </a:tr>
              <a:tr h="5835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</a:pP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화면 레이아웃 구성</a:t>
                      </a:r>
                      <a:endParaRPr lang="en-US" altLang="ko-KR" sz="2000" b="0" baseline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346272"/>
                  </a:ext>
                </a:extLst>
              </a:tr>
              <a:tr h="580037">
                <a:tc rowSpan="3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기술 구현</a:t>
                      </a:r>
                      <a:endParaRPr lang="en-US" altLang="ko-KR" sz="20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(50%)</a:t>
                      </a:r>
                      <a:endParaRPr lang="ko-KR" altLang="en-US" sz="20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</a:pP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개발 환경 구축</a:t>
                      </a:r>
                      <a:endParaRPr lang="en-US" altLang="ko-KR" sz="2000" b="0" baseline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556015"/>
                  </a:ext>
                </a:extLst>
              </a:tr>
              <a:tr h="580037">
                <a:tc vMerge="1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2000" b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</a:pP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부서별 개발 진행</a:t>
                      </a:r>
                      <a:endParaRPr lang="en-US" altLang="ko-KR" sz="2000" b="0" baseline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644865"/>
                  </a:ext>
                </a:extLst>
              </a:tr>
              <a:tr h="580037">
                <a:tc vMerge="1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2000" b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</a:pPr>
                      <a:r>
                        <a:rPr lang="ko-KR" altLang="en-US" sz="20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전체 테스트 및 보완</a:t>
                      </a:r>
                      <a:endParaRPr lang="en-US" altLang="ko-KR" sz="20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809170"/>
                  </a:ext>
                </a:extLst>
              </a:tr>
              <a:tr h="617093">
                <a:tc rowSpan="3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20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발표 준비</a:t>
                      </a:r>
                      <a:endParaRPr lang="en-US" altLang="ko-KR" sz="20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(10%)</a:t>
                      </a:r>
                      <a:endParaRPr lang="ko-KR" altLang="en-US" sz="20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</a:pPr>
                      <a:r>
                        <a:rPr lang="en-US" altLang="ko-KR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PPT </a:t>
                      </a: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작성</a:t>
                      </a:r>
                      <a:endParaRPr lang="en-US" altLang="ko-KR" sz="2000" b="0" baseline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729374"/>
                  </a:ext>
                </a:extLst>
              </a:tr>
              <a:tr h="583506">
                <a:tc vMerge="1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2000" b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</a:pP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최종 보고서 작성</a:t>
                      </a:r>
                      <a:endParaRPr lang="en-US" altLang="ko-KR" sz="2000" b="0" baseline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029314"/>
                  </a:ext>
                </a:extLst>
              </a:tr>
              <a:tr h="583506">
                <a:tc vMerge="1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2000" b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  <a:tabLst>
                          <a:tab pos="182563" algn="l"/>
                        </a:tabLst>
                      </a:pPr>
                      <a:r>
                        <a:rPr lang="ko-KR" altLang="en-US" sz="2000" b="0" baseline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프로젝트 요약본 작성</a:t>
                      </a:r>
                      <a:endParaRPr lang="en-US" altLang="ko-KR" sz="2000" b="0" baseline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  <a:tabLst>
                          <a:tab pos="182563" algn="l"/>
                        </a:tabLst>
                      </a:pP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93EB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074854"/>
                  </a:ext>
                </a:extLst>
              </a:tr>
            </a:tbl>
          </a:graphicData>
        </a:graphic>
      </p:graphicFrame>
      <p:sp>
        <p:nvSpPr>
          <p:cNvPr id="965" name="직사각형 964">
            <a:extLst>
              <a:ext uri="{FF2B5EF4-FFF2-40B4-BE49-F238E27FC236}">
                <a16:creationId xmlns:a16="http://schemas.microsoft.com/office/drawing/2014/main" id="{25B088AA-D68D-47D7-875E-70F44134365F}"/>
              </a:ext>
            </a:extLst>
          </p:cNvPr>
          <p:cNvSpPr/>
          <p:nvPr/>
        </p:nvSpPr>
        <p:spPr>
          <a:xfrm>
            <a:off x="12344401" y="7010400"/>
            <a:ext cx="3733799" cy="356593"/>
          </a:xfrm>
          <a:prstGeom prst="rect">
            <a:avLst/>
          </a:prstGeom>
          <a:solidFill>
            <a:srgbClr val="FF725D"/>
          </a:solidFill>
          <a:ln>
            <a:solidFill>
              <a:srgbClr val="FF7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1F0B088-921F-4DF7-8C2F-24F118BC490F}"/>
              </a:ext>
            </a:extLst>
          </p:cNvPr>
          <p:cNvSpPr/>
          <p:nvPr/>
        </p:nvSpPr>
        <p:spPr>
          <a:xfrm>
            <a:off x="12070877" y="6441550"/>
            <a:ext cx="1018691" cy="368289"/>
          </a:xfrm>
          <a:prstGeom prst="rect">
            <a:avLst/>
          </a:prstGeom>
          <a:solidFill>
            <a:srgbClr val="FFC57D"/>
          </a:solidFill>
          <a:ln>
            <a:solidFill>
              <a:srgbClr val="FFC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F2455D-3EC4-4E59-8E90-39369B524B41}"/>
              </a:ext>
            </a:extLst>
          </p:cNvPr>
          <p:cNvSpPr/>
          <p:nvPr/>
        </p:nvSpPr>
        <p:spPr>
          <a:xfrm>
            <a:off x="16078200" y="7588094"/>
            <a:ext cx="1066801" cy="381000"/>
          </a:xfrm>
          <a:prstGeom prst="rect">
            <a:avLst/>
          </a:prstGeom>
          <a:solidFill>
            <a:srgbClr val="FFC57D"/>
          </a:solidFill>
          <a:ln>
            <a:solidFill>
              <a:srgbClr val="FFC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55CE96E-FBF3-4180-87E7-40FB9EA8B9AF}"/>
              </a:ext>
            </a:extLst>
          </p:cNvPr>
          <p:cNvSpPr/>
          <p:nvPr/>
        </p:nvSpPr>
        <p:spPr>
          <a:xfrm>
            <a:off x="17145000" y="9403257"/>
            <a:ext cx="659767" cy="341131"/>
          </a:xfrm>
          <a:prstGeom prst="rect">
            <a:avLst/>
          </a:prstGeom>
          <a:solidFill>
            <a:srgbClr val="FFC57D"/>
          </a:solidFill>
          <a:ln>
            <a:solidFill>
              <a:srgbClr val="FFC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ABFB66-A39B-4CA7-910F-3E9F5F7E61AE}"/>
              </a:ext>
            </a:extLst>
          </p:cNvPr>
          <p:cNvSpPr/>
          <p:nvPr/>
        </p:nvSpPr>
        <p:spPr>
          <a:xfrm>
            <a:off x="16587464" y="8790279"/>
            <a:ext cx="557536" cy="381000"/>
          </a:xfrm>
          <a:prstGeom prst="rect">
            <a:avLst/>
          </a:prstGeom>
          <a:solidFill>
            <a:srgbClr val="FFC57D"/>
          </a:solidFill>
          <a:ln>
            <a:solidFill>
              <a:srgbClr val="FFC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406EFB-6D0A-43E8-B3DA-735B185275B0}"/>
              </a:ext>
            </a:extLst>
          </p:cNvPr>
          <p:cNvSpPr/>
          <p:nvPr/>
        </p:nvSpPr>
        <p:spPr>
          <a:xfrm>
            <a:off x="16587464" y="8181565"/>
            <a:ext cx="557537" cy="405623"/>
          </a:xfrm>
          <a:prstGeom prst="rect">
            <a:avLst/>
          </a:prstGeom>
          <a:solidFill>
            <a:srgbClr val="FFC57D"/>
          </a:solidFill>
          <a:ln>
            <a:solidFill>
              <a:srgbClr val="FFC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4A67980-155F-4969-8B24-5776864F1C51}"/>
              </a:ext>
            </a:extLst>
          </p:cNvPr>
          <p:cNvSpPr/>
          <p:nvPr/>
        </p:nvSpPr>
        <p:spPr>
          <a:xfrm>
            <a:off x="12070877" y="5844540"/>
            <a:ext cx="654523" cy="368289"/>
          </a:xfrm>
          <a:prstGeom prst="rect">
            <a:avLst/>
          </a:prstGeom>
          <a:solidFill>
            <a:srgbClr val="FFC57D"/>
          </a:solidFill>
          <a:ln>
            <a:solidFill>
              <a:srgbClr val="FFC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4C93A9-BA35-4C83-8A8F-BB29D8498367}"/>
              </a:ext>
            </a:extLst>
          </p:cNvPr>
          <p:cNvSpPr/>
          <p:nvPr/>
        </p:nvSpPr>
        <p:spPr>
          <a:xfrm>
            <a:off x="9511352" y="2889507"/>
            <a:ext cx="1371600" cy="351999"/>
          </a:xfrm>
          <a:prstGeom prst="rect">
            <a:avLst/>
          </a:prstGeom>
          <a:solidFill>
            <a:srgbClr val="FFC57D"/>
          </a:solidFill>
          <a:ln>
            <a:solidFill>
              <a:srgbClr val="FFC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0C9D46-2E4D-443D-BBA1-CBE1174D2BDD}"/>
              </a:ext>
            </a:extLst>
          </p:cNvPr>
          <p:cNvSpPr/>
          <p:nvPr/>
        </p:nvSpPr>
        <p:spPr>
          <a:xfrm>
            <a:off x="9525000" y="3474428"/>
            <a:ext cx="2133600" cy="351999"/>
          </a:xfrm>
          <a:prstGeom prst="rect">
            <a:avLst/>
          </a:prstGeom>
          <a:solidFill>
            <a:srgbClr val="FFC57D"/>
          </a:solidFill>
          <a:ln>
            <a:solidFill>
              <a:srgbClr val="FFC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7A541C-102D-43D1-8ECB-26DAD0BBCA0C}"/>
              </a:ext>
            </a:extLst>
          </p:cNvPr>
          <p:cNvSpPr/>
          <p:nvPr/>
        </p:nvSpPr>
        <p:spPr>
          <a:xfrm>
            <a:off x="10591800" y="4059349"/>
            <a:ext cx="1219200" cy="368289"/>
          </a:xfrm>
          <a:prstGeom prst="rect">
            <a:avLst/>
          </a:prstGeom>
          <a:solidFill>
            <a:srgbClr val="FF725D"/>
          </a:solidFill>
          <a:ln>
            <a:solidFill>
              <a:srgbClr val="FF7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3391B7-38E4-49EB-B414-453700C4A6F7}"/>
              </a:ext>
            </a:extLst>
          </p:cNvPr>
          <p:cNvSpPr/>
          <p:nvPr/>
        </p:nvSpPr>
        <p:spPr>
          <a:xfrm>
            <a:off x="11811001" y="4631112"/>
            <a:ext cx="519752" cy="378053"/>
          </a:xfrm>
          <a:prstGeom prst="rect">
            <a:avLst/>
          </a:prstGeom>
          <a:solidFill>
            <a:srgbClr val="FFC57D"/>
          </a:solidFill>
          <a:ln>
            <a:solidFill>
              <a:srgbClr val="FFC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B31051-A46C-4C34-94B8-53B09DF198C7}"/>
              </a:ext>
            </a:extLst>
          </p:cNvPr>
          <p:cNvSpPr/>
          <p:nvPr/>
        </p:nvSpPr>
        <p:spPr>
          <a:xfrm>
            <a:off x="11824648" y="5242708"/>
            <a:ext cx="1264920" cy="368289"/>
          </a:xfrm>
          <a:prstGeom prst="rect">
            <a:avLst/>
          </a:prstGeom>
          <a:solidFill>
            <a:srgbClr val="FF725D"/>
          </a:solidFill>
          <a:ln>
            <a:solidFill>
              <a:srgbClr val="FF7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5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36942" y="235441"/>
            <a:ext cx="6473458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설비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설비 </a:t>
            </a: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수정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0741" b="18889"/>
          <a:stretch/>
        </p:blipFill>
        <p:spPr>
          <a:xfrm>
            <a:off x="0" y="2400300"/>
            <a:ext cx="18288000" cy="7239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88242" y="9671331"/>
            <a:ext cx="8188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등록된 설비 정보를 수정하는 페이지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 가능한 정보만 출력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55F32-B992-42AE-ACBE-059766A9103E}"/>
              </a:ext>
            </a:extLst>
          </p:cNvPr>
          <p:cNvSpPr/>
          <p:nvPr/>
        </p:nvSpPr>
        <p:spPr>
          <a:xfrm>
            <a:off x="4876800" y="4914901"/>
            <a:ext cx="3379392" cy="38100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5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8845" y="3279993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57101" y="3528926"/>
            <a:ext cx="4771511" cy="2375788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900" kern="0" spc="-15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6041322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  <a:solidFill>
            <a:srgbClr val="7E93EB"/>
          </a:solidFill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  <a:grpFill/>
          </p:spPr>
        </p:pic>
      </p:grpSp>
      <p:sp>
        <p:nvSpPr>
          <p:cNvPr id="11" name="TextBox 10"/>
          <p:cNvSpPr txBox="1"/>
          <p:nvPr/>
        </p:nvSpPr>
        <p:spPr>
          <a:xfrm>
            <a:off x="7731251" y="7041794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영업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37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품질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 품질 관리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13930D6-64E1-4A4B-9B65-3945993EB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" b="20371"/>
          <a:stretch/>
        </p:blipFill>
        <p:spPr>
          <a:xfrm>
            <a:off x="514017" y="2030235"/>
            <a:ext cx="15300269" cy="6928302"/>
          </a:xfrm>
          <a:prstGeom prst="rect">
            <a:avLst/>
          </a:prstGeom>
        </p:spPr>
      </p:pic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5A7ED74F-6CA6-49A2-A7CD-B1381BD448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5035171"/>
              </p:ext>
            </p:extLst>
          </p:nvPr>
        </p:nvGraphicFramePr>
        <p:xfrm>
          <a:off x="11963400" y="3150394"/>
          <a:ext cx="6084414" cy="2053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사진" r:id="rId6" imgW="6724996" imgH="1949550" progId="StaticMetafile">
                  <p:embed/>
                </p:oleObj>
              </mc:Choice>
              <mc:Fallback>
                <p:oleObj name="사진" r:id="rId6" imgW="6724996" imgH="194955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3400" y="3150394"/>
                        <a:ext cx="6084414" cy="205381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921B8034-219D-4401-8C49-1BEAC52718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976340"/>
              </p:ext>
            </p:extLst>
          </p:nvPr>
        </p:nvGraphicFramePr>
        <p:xfrm>
          <a:off x="11963400" y="7266397"/>
          <a:ext cx="6084414" cy="179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사진" r:id="rId8" imgW="6617040" imgH="1841595" progId="StaticMetafile">
                  <p:embed/>
                </p:oleObj>
              </mc:Choice>
              <mc:Fallback>
                <p:oleObj name="사진" r:id="rId8" imgW="6617040" imgH="1841595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3400" y="7266397"/>
                        <a:ext cx="6084414" cy="17959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오른쪽 화살표 12">
            <a:extLst>
              <a:ext uri="{FF2B5EF4-FFF2-40B4-BE49-F238E27FC236}">
                <a16:creationId xmlns:a16="http://schemas.microsoft.com/office/drawing/2014/main" id="{83B397D9-7F28-4408-A51B-5B0C0207B25B}"/>
              </a:ext>
            </a:extLst>
          </p:cNvPr>
          <p:cNvSpPr/>
          <p:nvPr/>
        </p:nvSpPr>
        <p:spPr>
          <a:xfrm rot="20005090">
            <a:off x="10451875" y="4581083"/>
            <a:ext cx="1693714" cy="455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12">
            <a:extLst>
              <a:ext uri="{FF2B5EF4-FFF2-40B4-BE49-F238E27FC236}">
                <a16:creationId xmlns:a16="http://schemas.microsoft.com/office/drawing/2014/main" id="{3E3C46AC-5D60-479B-888B-BDCEE2E51909}"/>
              </a:ext>
            </a:extLst>
          </p:cNvPr>
          <p:cNvSpPr/>
          <p:nvPr/>
        </p:nvSpPr>
        <p:spPr>
          <a:xfrm rot="5400000">
            <a:off x="15141597" y="5797623"/>
            <a:ext cx="1457566" cy="568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5A1074-529F-4BFC-BA2F-CC9D2EC04CDE}"/>
              </a:ext>
            </a:extLst>
          </p:cNvPr>
          <p:cNvSpPr txBox="1"/>
          <p:nvPr/>
        </p:nvSpPr>
        <p:spPr>
          <a:xfrm>
            <a:off x="11963400" y="2599247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합격량을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입력하면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8792D6-29D7-4368-A9C6-A2D3A33A04E1}"/>
              </a:ext>
            </a:extLst>
          </p:cNvPr>
          <p:cNvSpPr txBox="1"/>
          <p:nvPr/>
        </p:nvSpPr>
        <p:spPr>
          <a:xfrm>
            <a:off x="11963400" y="6825666"/>
            <a:ext cx="513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발주량 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합격량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불량량에 자동 입력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DF8746-E2BE-40D8-A828-D67A26695744}"/>
              </a:ext>
            </a:extLst>
          </p:cNvPr>
          <p:cNvSpPr/>
          <p:nvPr/>
        </p:nvSpPr>
        <p:spPr>
          <a:xfrm>
            <a:off x="9906000" y="5460910"/>
            <a:ext cx="1718666" cy="1482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52B08E-4152-4D76-A73A-2B1A9C28AA1D}"/>
              </a:ext>
            </a:extLst>
          </p:cNvPr>
          <p:cNvSpPr txBox="1"/>
          <p:nvPr/>
        </p:nvSpPr>
        <p:spPr>
          <a:xfrm>
            <a:off x="6341582" y="9671331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입고된 자재 목록 확인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불량에 관한 내용 기록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22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품질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 품질 관리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13930D6-64E1-4A4B-9B65-3945993EBA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" b="20371"/>
          <a:stretch/>
        </p:blipFill>
        <p:spPr>
          <a:xfrm>
            <a:off x="514017" y="2030235"/>
            <a:ext cx="15300269" cy="692830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38413C-BB1E-4F78-AE83-8B11043DFB20}"/>
              </a:ext>
            </a:extLst>
          </p:cNvPr>
          <p:cNvSpPr/>
          <p:nvPr/>
        </p:nvSpPr>
        <p:spPr>
          <a:xfrm>
            <a:off x="14263017" y="5460910"/>
            <a:ext cx="879717" cy="1425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019E4-968E-4CC5-8EE4-3CF9983C6E6E}"/>
              </a:ext>
            </a:extLst>
          </p:cNvPr>
          <p:cNvSpPr txBox="1"/>
          <p:nvPr/>
        </p:nvSpPr>
        <p:spPr>
          <a:xfrm>
            <a:off x="6341582" y="9671331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입고된 자재 목록 확인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불량에 관한 내용 기록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DF8746-E2BE-40D8-A828-D67A26695744}"/>
              </a:ext>
            </a:extLst>
          </p:cNvPr>
          <p:cNvSpPr/>
          <p:nvPr/>
        </p:nvSpPr>
        <p:spPr>
          <a:xfrm>
            <a:off x="11630190" y="5493912"/>
            <a:ext cx="841066" cy="1425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C8835B-9693-4131-A3F8-56C7F64F0E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18148" r="24583" b="18148"/>
          <a:stretch/>
        </p:blipFill>
        <p:spPr>
          <a:xfrm>
            <a:off x="12076267" y="1083607"/>
            <a:ext cx="5946466" cy="41917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오른쪽 화살표 12">
            <a:extLst>
              <a:ext uri="{FF2B5EF4-FFF2-40B4-BE49-F238E27FC236}">
                <a16:creationId xmlns:a16="http://schemas.microsoft.com/office/drawing/2014/main" id="{83B397D9-7F28-4408-A51B-5B0C0207B25B}"/>
              </a:ext>
            </a:extLst>
          </p:cNvPr>
          <p:cNvSpPr/>
          <p:nvPr/>
        </p:nvSpPr>
        <p:spPr>
          <a:xfrm rot="18176208">
            <a:off x="11910612" y="4597256"/>
            <a:ext cx="1191326" cy="513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4F87A1-1356-481B-AEBE-5121A08A0FAF}"/>
              </a:ext>
            </a:extLst>
          </p:cNvPr>
          <p:cNvSpPr txBox="1"/>
          <p:nvPr/>
        </p:nvSpPr>
        <p:spPr>
          <a:xfrm>
            <a:off x="11963400" y="581690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불량에 대한 불량코드 체크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32992EBB-C3A0-4CD6-BE09-31BFBB8C48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0980526"/>
              </p:ext>
            </p:extLst>
          </p:nvPr>
        </p:nvGraphicFramePr>
        <p:xfrm>
          <a:off x="12076265" y="6497052"/>
          <a:ext cx="5946466" cy="170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사진" r:id="rId7" imgW="10027165" imgH="2749691" progId="StaticMetafile">
                  <p:embed/>
                </p:oleObj>
              </mc:Choice>
              <mc:Fallback>
                <p:oleObj name="사진" r:id="rId7" imgW="10027165" imgH="2749691" progId="StaticMetafile">
                  <p:embed/>
                  <p:pic>
                    <p:nvPicPr>
                      <p:cNvPr id="0" name="rectole000000000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76265" y="6497052"/>
                        <a:ext cx="5946466" cy="17081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51A9428C-9DBA-4E17-89F7-0AEDD2F05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8647259"/>
              </p:ext>
            </p:extLst>
          </p:nvPr>
        </p:nvGraphicFramePr>
        <p:xfrm>
          <a:off x="346520" y="7629727"/>
          <a:ext cx="12269551" cy="1973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사진" r:id="rId9" imgW="19393897" imgH="3073558" progId="StaticMetafile">
                  <p:embed/>
                </p:oleObj>
              </mc:Choice>
              <mc:Fallback>
                <p:oleObj name="사진" r:id="rId9" imgW="19393897" imgH="3073558" progId="StaticMetafil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AEECF774-AE56-4F63-AE2F-ED1D7D8E0B4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520" y="7629727"/>
                        <a:ext cx="12269551" cy="197308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11694484-1C28-4DC9-8B20-2A9515E62B31}"/>
              </a:ext>
            </a:extLst>
          </p:cNvPr>
          <p:cNvSpPr txBox="1"/>
          <p:nvPr/>
        </p:nvSpPr>
        <p:spPr>
          <a:xfrm>
            <a:off x="12082054" y="6497871"/>
            <a:ext cx="46554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검사가 끝난 항목은 검사유무 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완료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오른쪽 화살표 12">
            <a:extLst>
              <a:ext uri="{FF2B5EF4-FFF2-40B4-BE49-F238E27FC236}">
                <a16:creationId xmlns:a16="http://schemas.microsoft.com/office/drawing/2014/main" id="{79166520-64F8-4CE0-8262-7AC513C4B437}"/>
              </a:ext>
            </a:extLst>
          </p:cNvPr>
          <p:cNvSpPr/>
          <p:nvPr/>
        </p:nvSpPr>
        <p:spPr>
          <a:xfrm rot="1782476">
            <a:off x="15118237" y="6044416"/>
            <a:ext cx="633607" cy="44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B299551B-C6D3-42FE-97E5-565EFBBBBFC6}"/>
              </a:ext>
            </a:extLst>
          </p:cNvPr>
          <p:cNvSpPr/>
          <p:nvPr/>
        </p:nvSpPr>
        <p:spPr>
          <a:xfrm rot="13195551">
            <a:off x="12546035" y="2236146"/>
            <a:ext cx="295503" cy="374335"/>
          </a:xfrm>
          <a:prstGeom prst="halfFrame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오른쪽 화살표 12">
            <a:extLst>
              <a:ext uri="{FF2B5EF4-FFF2-40B4-BE49-F238E27FC236}">
                <a16:creationId xmlns:a16="http://schemas.microsoft.com/office/drawing/2014/main" id="{F3BEBF40-A6ED-471A-9693-0F6CD9EBAB96}"/>
              </a:ext>
            </a:extLst>
          </p:cNvPr>
          <p:cNvSpPr/>
          <p:nvPr/>
        </p:nvSpPr>
        <p:spPr>
          <a:xfrm rot="8399836">
            <a:off x="12423260" y="7965082"/>
            <a:ext cx="1007914" cy="568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8D3CB6-8AC4-46E8-899E-F54613356785}"/>
              </a:ext>
            </a:extLst>
          </p:cNvPr>
          <p:cNvSpPr/>
          <p:nvPr/>
        </p:nvSpPr>
        <p:spPr>
          <a:xfrm>
            <a:off x="17549192" y="6591304"/>
            <a:ext cx="381000" cy="354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4FB120-FE40-41C1-9061-BD32C5A0C1CD}"/>
              </a:ext>
            </a:extLst>
          </p:cNvPr>
          <p:cNvSpPr/>
          <p:nvPr/>
        </p:nvSpPr>
        <p:spPr>
          <a:xfrm>
            <a:off x="685799" y="8475276"/>
            <a:ext cx="11660563" cy="354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C295C5-8B44-4C1E-A4E3-4040657EE239}"/>
              </a:ext>
            </a:extLst>
          </p:cNvPr>
          <p:cNvSpPr txBox="1"/>
          <p:nvPr/>
        </p:nvSpPr>
        <p:spPr>
          <a:xfrm>
            <a:off x="13204325" y="8249102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내용 저장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71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/>
      <p:bldP spid="30" grpId="0" animBg="1"/>
      <p:bldP spid="34" grpId="0" animBg="1"/>
      <p:bldP spid="19" grpId="0" animBg="1"/>
      <p:bldP spid="20" grpId="0" animBg="1"/>
      <p:bldP spid="24" grpId="0" animBg="1"/>
      <p:bldP spid="25" grpId="0" animBg="1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품질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 검사 결과 조회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5045-5A0A-424A-AF6A-F16B6AC007B1}"/>
              </a:ext>
            </a:extLst>
          </p:cNvPr>
          <p:cNvSpPr txBox="1"/>
          <p:nvPr/>
        </p:nvSpPr>
        <p:spPr>
          <a:xfrm>
            <a:off x="6880191" y="9742294"/>
            <a:ext cx="4777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 관리에서 저장한 내용 확인 가능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06A70444-3534-465F-85A2-D85B7C4A7C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0091639"/>
              </p:ext>
            </p:extLst>
          </p:nvPr>
        </p:nvGraphicFramePr>
        <p:xfrm>
          <a:off x="1843004" y="1333500"/>
          <a:ext cx="14601992" cy="8274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0" name="rectole000000001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04" y="1333500"/>
                        <a:ext cx="14601992" cy="827410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88BA24-C699-40B6-BC1D-1897A882C08D}"/>
              </a:ext>
            </a:extLst>
          </p:cNvPr>
          <p:cNvSpPr/>
          <p:nvPr/>
        </p:nvSpPr>
        <p:spPr>
          <a:xfrm>
            <a:off x="4621696" y="5047780"/>
            <a:ext cx="11201400" cy="32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8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품질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</a:t>
            </a:r>
            <a:r>
              <a:rPr kumimoji="0" lang="ko-KR" altLang="en-US" sz="5400" b="0" i="0" u="none" strike="noStrike" kern="0" cap="none" spc="-400" normalizeH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불량 조회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5045-5A0A-424A-AF6A-F16B6AC007B1}"/>
              </a:ext>
            </a:extLst>
          </p:cNvPr>
          <p:cNvSpPr txBox="1"/>
          <p:nvPr/>
        </p:nvSpPr>
        <p:spPr>
          <a:xfrm>
            <a:off x="6576630" y="9742294"/>
            <a:ext cx="5134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 관리에서 불량 내용 상세 확인 가능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991102A4-5AA0-463D-8CB2-5B2462A7C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55"/>
          <a:stretch/>
        </p:blipFill>
        <p:spPr>
          <a:xfrm>
            <a:off x="2058401" y="1389605"/>
            <a:ext cx="14420850" cy="6038731"/>
          </a:xfrm>
          <a:prstGeom prst="rect">
            <a:avLst/>
          </a:prstGeom>
        </p:spPr>
      </p:pic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845DD2AC-8E7E-495F-BFBE-23469DB859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64814" r="3750" b="8519"/>
          <a:stretch/>
        </p:blipFill>
        <p:spPr>
          <a:xfrm>
            <a:off x="2058401" y="6956601"/>
            <a:ext cx="14405610" cy="265949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80E6B9-5F68-4562-AB95-7DF5A4DE8F85}"/>
              </a:ext>
            </a:extLst>
          </p:cNvPr>
          <p:cNvSpPr/>
          <p:nvPr/>
        </p:nvSpPr>
        <p:spPr>
          <a:xfrm>
            <a:off x="5029200" y="4928568"/>
            <a:ext cx="10728960" cy="315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36301E-4246-4AF2-BB9F-DB4A2A5B03F4}"/>
              </a:ext>
            </a:extLst>
          </p:cNvPr>
          <p:cNvSpPr/>
          <p:nvPr/>
        </p:nvSpPr>
        <p:spPr>
          <a:xfrm>
            <a:off x="7970520" y="7968704"/>
            <a:ext cx="8228599" cy="375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3AA51F-5027-49B1-84DC-07105F324901}"/>
              </a:ext>
            </a:extLst>
          </p:cNvPr>
          <p:cNvSpPr txBox="1"/>
          <p:nvPr/>
        </p:nvSpPr>
        <p:spPr>
          <a:xfrm>
            <a:off x="7879080" y="8491835"/>
            <a:ext cx="8140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자재의 불량 코드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불량명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불량량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개당단가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청구금액 확인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299912-365A-4B81-A8A6-8E211E4D24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23334" r="62083" b="11820"/>
          <a:stretch/>
        </p:blipFill>
        <p:spPr>
          <a:xfrm>
            <a:off x="514017" y="4511701"/>
            <a:ext cx="5596389" cy="39509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4" name="화살표: 톱니 모양의 오른쪽 33">
            <a:extLst>
              <a:ext uri="{FF2B5EF4-FFF2-40B4-BE49-F238E27FC236}">
                <a16:creationId xmlns:a16="http://schemas.microsoft.com/office/drawing/2014/main" id="{5A1533C4-EA7B-442D-A64A-46FE602434FF}"/>
              </a:ext>
            </a:extLst>
          </p:cNvPr>
          <p:cNvSpPr/>
          <p:nvPr/>
        </p:nvSpPr>
        <p:spPr>
          <a:xfrm rot="5400000">
            <a:off x="8944562" y="7039183"/>
            <a:ext cx="697033" cy="429508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07399D-A2C4-4A51-BDD0-625E1D4728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1" t="23046" r="62083" b="11818"/>
          <a:stretch/>
        </p:blipFill>
        <p:spPr>
          <a:xfrm>
            <a:off x="6475338" y="4511701"/>
            <a:ext cx="5656530" cy="39509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8C3DBE-4FE8-4862-9B66-5105C7F688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t="23664" r="62035" b="12029"/>
          <a:stretch/>
        </p:blipFill>
        <p:spPr>
          <a:xfrm>
            <a:off x="12496800" y="4511701"/>
            <a:ext cx="5656530" cy="39509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오른쪽 화살표 12">
            <a:extLst>
              <a:ext uri="{FF2B5EF4-FFF2-40B4-BE49-F238E27FC236}">
                <a16:creationId xmlns:a16="http://schemas.microsoft.com/office/drawing/2014/main" id="{735762D8-36DD-4D1B-A380-BE7778EE1462}"/>
              </a:ext>
            </a:extLst>
          </p:cNvPr>
          <p:cNvSpPr/>
          <p:nvPr/>
        </p:nvSpPr>
        <p:spPr>
          <a:xfrm rot="7810977">
            <a:off x="5404792" y="3922242"/>
            <a:ext cx="668093" cy="408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12">
            <a:extLst>
              <a:ext uri="{FF2B5EF4-FFF2-40B4-BE49-F238E27FC236}">
                <a16:creationId xmlns:a16="http://schemas.microsoft.com/office/drawing/2014/main" id="{4114DA01-9BC7-4BC2-8F4C-836820578F93}"/>
              </a:ext>
            </a:extLst>
          </p:cNvPr>
          <p:cNvSpPr/>
          <p:nvPr/>
        </p:nvSpPr>
        <p:spPr>
          <a:xfrm rot="5400000">
            <a:off x="8969556" y="3922241"/>
            <a:ext cx="668093" cy="408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12">
            <a:extLst>
              <a:ext uri="{FF2B5EF4-FFF2-40B4-BE49-F238E27FC236}">
                <a16:creationId xmlns:a16="http://schemas.microsoft.com/office/drawing/2014/main" id="{D42AF221-B870-41D3-BD77-059116A11128}"/>
              </a:ext>
            </a:extLst>
          </p:cNvPr>
          <p:cNvSpPr/>
          <p:nvPr/>
        </p:nvSpPr>
        <p:spPr>
          <a:xfrm rot="3327380">
            <a:off x="12284326" y="3922241"/>
            <a:ext cx="668093" cy="408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4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8845" y="3279993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57101" y="3528926"/>
            <a:ext cx="4771511" cy="2375788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900" kern="0" spc="-15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6041322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  <a:solidFill>
            <a:srgbClr val="7E93EB"/>
          </a:solidFill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  <a:grpFill/>
          </p:spPr>
        </p:pic>
      </p:grpSp>
      <p:sp>
        <p:nvSpPr>
          <p:cNvPr id="11" name="TextBox 10"/>
          <p:cNvSpPr txBox="1"/>
          <p:nvPr/>
        </p:nvSpPr>
        <p:spPr>
          <a:xfrm>
            <a:off x="7731251" y="7041794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영업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3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lang="ko-KR" altLang="en-US" sz="5400" kern="0" spc="-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 발주 리스트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5045-5A0A-424A-AF6A-F16B6AC007B1}"/>
              </a:ext>
            </a:extLst>
          </p:cNvPr>
          <p:cNvSpPr txBox="1"/>
          <p:nvPr/>
        </p:nvSpPr>
        <p:spPr>
          <a:xfrm>
            <a:off x="5923412" y="9742294"/>
            <a:ext cx="6441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ERP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저장된 자재 발주 데이터를 확인할 수 있음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109FCD7-C8EC-4C1B-904D-9C1314FBBF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8262819"/>
              </p:ext>
            </p:extLst>
          </p:nvPr>
        </p:nvGraphicFramePr>
        <p:xfrm>
          <a:off x="2205074" y="1283296"/>
          <a:ext cx="14127504" cy="8118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사진" r:id="rId6" imgW="24385253" imgH="13716705" progId="StaticMetafile">
                  <p:embed/>
                </p:oleObj>
              </mc:Choice>
              <mc:Fallback>
                <p:oleObj name="사진" r:id="rId6" imgW="24385253" imgH="13716705" progId="StaticMetafile">
                  <p:embed/>
                  <p:pic>
                    <p:nvPicPr>
                      <p:cNvPr id="0" name="rectole0000000034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74" y="1283296"/>
                        <a:ext cx="14127504" cy="811861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38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lang="ko-KR" altLang="en-US" sz="5400" kern="0" spc="-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 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/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출고 조회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5045-5A0A-424A-AF6A-F16B6AC007B1}"/>
              </a:ext>
            </a:extLst>
          </p:cNvPr>
          <p:cNvSpPr txBox="1"/>
          <p:nvPr/>
        </p:nvSpPr>
        <p:spPr>
          <a:xfrm>
            <a:off x="4637812" y="9742294"/>
            <a:ext cx="9012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 검사에서 합격량만큼의 입고된 자재와 출고 내역을 확인할 수 있음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BFDF1B56-DCB4-4B02-AB73-B60A20C810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321516"/>
              </p:ext>
            </p:extLst>
          </p:nvPr>
        </p:nvGraphicFramePr>
        <p:xfrm>
          <a:off x="2362200" y="1297659"/>
          <a:ext cx="13563600" cy="827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사진" r:id="rId6" imgW="0" imgH="0" progId="StaticMetafile">
                  <p:embed/>
                </p:oleObj>
              </mc:Choice>
              <mc:Fallback>
                <p:oleObj name="사진" r:id="rId6" imgW="0" imgH="0" progId="StaticMetafile">
                  <p:embed/>
                  <p:pic>
                    <p:nvPicPr>
                      <p:cNvPr id="0" name="rectole0000000030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297659"/>
                        <a:ext cx="13563600" cy="827873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3710CB-BA35-40CB-BEDA-0EFD98B4BB4A}"/>
              </a:ext>
            </a:extLst>
          </p:cNvPr>
          <p:cNvSpPr/>
          <p:nvPr/>
        </p:nvSpPr>
        <p:spPr>
          <a:xfrm>
            <a:off x="4482548" y="2946952"/>
            <a:ext cx="1080052" cy="402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A6BB48-9139-4754-AF1F-2917F5E266CE}"/>
              </a:ext>
            </a:extLst>
          </p:cNvPr>
          <p:cNvSpPr txBox="1"/>
          <p:nvPr/>
        </p:nvSpPr>
        <p:spPr>
          <a:xfrm>
            <a:off x="5561118" y="2943724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★ 입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출고 탭으로 구분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48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lang="ko-KR" altLang="en-US" sz="5400" kern="0" spc="-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 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/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출고 조회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5045-5A0A-424A-AF6A-F16B6AC007B1}"/>
              </a:ext>
            </a:extLst>
          </p:cNvPr>
          <p:cNvSpPr txBox="1"/>
          <p:nvPr/>
        </p:nvSpPr>
        <p:spPr>
          <a:xfrm>
            <a:off x="4637812" y="9742294"/>
            <a:ext cx="9012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 검사에서 합격량만큼의 입고된 자재와 출고 내역을 확인할 수 있음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9FB2F17-4574-4AD5-9B22-D6612274AE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264593"/>
              </p:ext>
            </p:extLst>
          </p:nvPr>
        </p:nvGraphicFramePr>
        <p:xfrm>
          <a:off x="2362200" y="1297658"/>
          <a:ext cx="13563600" cy="8293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사진" r:id="rId6" imgW="0" imgH="0" progId="StaticMetafile">
                  <p:embed/>
                </p:oleObj>
              </mc:Choice>
              <mc:Fallback>
                <p:oleObj name="사진" r:id="rId6" imgW="0" imgH="0" progId="StaticMetafile">
                  <p:embed/>
                  <p:pic>
                    <p:nvPicPr>
                      <p:cNvPr id="0" name="rectole000000003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297658"/>
                        <a:ext cx="13563600" cy="829397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D7C24C8-41B0-45C0-B598-20674E7D1B1F}"/>
              </a:ext>
            </a:extLst>
          </p:cNvPr>
          <p:cNvSpPr/>
          <p:nvPr/>
        </p:nvSpPr>
        <p:spPr>
          <a:xfrm>
            <a:off x="8305800" y="3924300"/>
            <a:ext cx="2819400" cy="34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6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1" y="-569908"/>
            <a:ext cx="18537652" cy="2409524"/>
            <a:chOff x="-111593" y="-2409524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11593" y="-2409524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4803" y="-683073"/>
            <a:ext cx="2300270" cy="2300997"/>
            <a:chOff x="15589729" y="-674308"/>
            <a:chExt cx="2300270" cy="2300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0137" y="176818"/>
            <a:ext cx="2274463" cy="2232325"/>
            <a:chOff x="693370" y="-89882"/>
            <a:chExt cx="2274463" cy="22323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370" y="-89882"/>
              <a:ext cx="2274463" cy="2232325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7414218" y="8421398"/>
            <a:ext cx="4005490" cy="1478990"/>
            <a:chOff x="245010" y="2694982"/>
            <a:chExt cx="4659507" cy="1575197"/>
          </a:xfrm>
        </p:grpSpPr>
        <p:pic>
          <p:nvPicPr>
            <p:cNvPr id="1026" name="Picture 2" descr="GitHub logo and symbol, meaning, history, PNG">
              <a:extLst>
                <a:ext uri="{FF2B5EF4-FFF2-40B4-BE49-F238E27FC236}">
                  <a16:creationId xmlns:a16="http://schemas.microsoft.com/office/drawing/2014/main" id="{D8E3D5B0-ADE3-4723-A7C3-102FC1779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23" r="29867" b="31467"/>
            <a:stretch/>
          </p:blipFill>
          <p:spPr bwMode="auto">
            <a:xfrm>
              <a:off x="245010" y="2694982"/>
              <a:ext cx="1657807" cy="15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itHub logo and symbol, meaning, history, PNG">
              <a:extLst>
                <a:ext uri="{FF2B5EF4-FFF2-40B4-BE49-F238E27FC236}">
                  <a16:creationId xmlns:a16="http://schemas.microsoft.com/office/drawing/2014/main" id="{BF737384-49D7-47DD-A501-A3D504938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8" t="68500" r="17949"/>
            <a:stretch/>
          </p:blipFill>
          <p:spPr bwMode="auto">
            <a:xfrm>
              <a:off x="1912972" y="3037514"/>
              <a:ext cx="2991545" cy="825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03A2167E-5D98-41E2-B32D-E3E09C6037E0}"/>
              </a:ext>
            </a:extLst>
          </p:cNvPr>
          <p:cNvSpPr txBox="1"/>
          <p:nvPr/>
        </p:nvSpPr>
        <p:spPr>
          <a:xfrm>
            <a:off x="514017" y="235441"/>
            <a:ext cx="3467219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개발환경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6612337" y="634854"/>
            <a:ext cx="1619729" cy="1552584"/>
            <a:chOff x="15073307" y="2356051"/>
            <a:chExt cx="1619729" cy="155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4074359" y="1971270"/>
            <a:ext cx="10407014" cy="1408883"/>
            <a:chOff x="4125246" y="2378603"/>
            <a:chExt cx="10407014" cy="14088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93115" y="2604787"/>
              <a:ext cx="3539145" cy="965221"/>
              <a:chOff x="13940468" y="4970350"/>
              <a:chExt cx="3539145" cy="96522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40468" y="4970350"/>
                <a:ext cx="3539145" cy="96522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25246" y="2378603"/>
              <a:ext cx="3817339" cy="1166125"/>
              <a:chOff x="13940468" y="6538200"/>
              <a:chExt cx="3885406" cy="12497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40468" y="6538200"/>
                <a:ext cx="3885406" cy="1249749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53400" y="2387311"/>
              <a:ext cx="2628900" cy="1400175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740869" y="5514107"/>
            <a:ext cx="17073995" cy="3180232"/>
            <a:chOff x="1295400" y="5401093"/>
            <a:chExt cx="17073995" cy="318023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27134" y="6583585"/>
              <a:ext cx="3976643" cy="110462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5400" y="5401093"/>
              <a:ext cx="2322386" cy="135643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767212" y="6444125"/>
              <a:ext cx="2752725" cy="11239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907958" y="7090504"/>
              <a:ext cx="1490417" cy="78263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707" y="5803134"/>
              <a:ext cx="4630320" cy="277819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3991" y="5531750"/>
              <a:ext cx="2223240" cy="222324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8701" y="6190549"/>
              <a:ext cx="1890694" cy="1890694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4714819" y="3729793"/>
            <a:ext cx="9126094" cy="2155610"/>
            <a:chOff x="5059555" y="4164902"/>
            <a:chExt cx="9126094" cy="2155610"/>
          </a:xfrm>
        </p:grpSpPr>
        <p:grpSp>
          <p:nvGrpSpPr>
            <p:cNvPr id="15" name="그룹 14"/>
            <p:cNvGrpSpPr/>
            <p:nvPr/>
          </p:nvGrpSpPr>
          <p:grpSpPr>
            <a:xfrm>
              <a:off x="5059555" y="4750367"/>
              <a:ext cx="3448291" cy="990600"/>
              <a:chOff x="13411200" y="8801100"/>
              <a:chExt cx="3448291" cy="99060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411200" y="8801100"/>
                <a:ext cx="3448291" cy="990600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15286948" y="8801100"/>
                <a:ext cx="478866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375774" y="4780744"/>
              <a:ext cx="2809875" cy="92392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8189" y="4164902"/>
              <a:ext cx="2487242" cy="215561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6D824F-0A29-44AD-B67B-72DE8BD417B4}"/>
              </a:ext>
            </a:extLst>
          </p:cNvPr>
          <p:cNvSpPr/>
          <p:nvPr/>
        </p:nvSpPr>
        <p:spPr>
          <a:xfrm>
            <a:off x="4587067" y="4216329"/>
            <a:ext cx="3743510" cy="1182536"/>
          </a:xfrm>
          <a:prstGeom prst="rect">
            <a:avLst/>
          </a:prstGeom>
          <a:noFill/>
          <a:ln w="38100">
            <a:solidFill>
              <a:srgbClr val="FF7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6051C0B-B35B-4EAA-9614-3C5578D069C6}"/>
              </a:ext>
            </a:extLst>
          </p:cNvPr>
          <p:cNvSpPr/>
          <p:nvPr/>
        </p:nvSpPr>
        <p:spPr>
          <a:xfrm>
            <a:off x="7294772" y="8328446"/>
            <a:ext cx="4244382" cy="1653472"/>
          </a:xfrm>
          <a:prstGeom prst="rect">
            <a:avLst/>
          </a:prstGeom>
          <a:noFill/>
          <a:ln w="38100">
            <a:solidFill>
              <a:srgbClr val="FF7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1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lang="ko-KR" altLang="en-US" sz="5400" kern="0" spc="-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LOT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정산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5045-5A0A-424A-AF6A-F16B6AC007B1}"/>
              </a:ext>
            </a:extLst>
          </p:cNvPr>
          <p:cNvSpPr txBox="1"/>
          <p:nvPr/>
        </p:nvSpPr>
        <p:spPr>
          <a:xfrm>
            <a:off x="3642360" y="9742294"/>
            <a:ext cx="11003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서류상 기록된 자재량과 실제 창고에 있는 자재량이 다를 때 강제로 수량을 맞출 수 있음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69FCE59-0197-458B-987A-FB4440323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4097014"/>
              </p:ext>
            </p:extLst>
          </p:nvPr>
        </p:nvGraphicFramePr>
        <p:xfrm>
          <a:off x="1905000" y="1181100"/>
          <a:ext cx="13754100" cy="830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사진" r:id="rId6" imgW="24385253" imgH="13716705" progId="StaticMetafile">
                  <p:embed/>
                </p:oleObj>
              </mc:Choice>
              <mc:Fallback>
                <p:oleObj name="사진" r:id="rId6" imgW="24385253" imgH="13716705" progId="StaticMetafile">
                  <p:embed/>
                  <p:pic>
                    <p:nvPicPr>
                      <p:cNvPr id="0" name="rectole0000000020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81100"/>
                        <a:ext cx="13754100" cy="83060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5F16606F-ED2D-4880-A9C8-11621EB22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67200" y="6787634"/>
            <a:ext cx="2744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\</a:t>
            </a:r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32792C3C-3371-470C-834C-831226D3A5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5483713"/>
              </p:ext>
            </p:extLst>
          </p:nvPr>
        </p:nvGraphicFramePr>
        <p:xfrm>
          <a:off x="3998025" y="2254781"/>
          <a:ext cx="11341100" cy="2028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사진" r:id="rId8" imgW="20117834" imgH="3518081" progId="StaticMetafile">
                  <p:embed/>
                </p:oleObj>
              </mc:Choice>
              <mc:Fallback>
                <p:oleObj name="사진" r:id="rId8" imgW="20117834" imgH="3518081" progId="StaticMetafile">
                  <p:embed/>
                  <p:pic>
                    <p:nvPicPr>
                      <p:cNvPr id="0" name="rectole0000000022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025" y="2254781"/>
                        <a:ext cx="11341100" cy="202849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305D5C-C8D6-4BD2-B90B-67E6BDA26B2E}"/>
              </a:ext>
            </a:extLst>
          </p:cNvPr>
          <p:cNvSpPr/>
          <p:nvPr/>
        </p:nvSpPr>
        <p:spPr>
          <a:xfrm>
            <a:off x="13846387" y="2940950"/>
            <a:ext cx="1286933" cy="221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6653D-87C5-49BF-BE02-A49D986B4ABB}"/>
              </a:ext>
            </a:extLst>
          </p:cNvPr>
          <p:cNvSpPr txBox="1"/>
          <p:nvPr/>
        </p:nvSpPr>
        <p:spPr>
          <a:xfrm>
            <a:off x="13752784" y="2567940"/>
            <a:ext cx="453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정산입고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출고 할 제품의 추가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가능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7AEBC7B1-1A24-417D-9572-0A6F9FACDF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23050"/>
              </p:ext>
            </p:extLst>
          </p:nvPr>
        </p:nvGraphicFramePr>
        <p:xfrm>
          <a:off x="1785852" y="4249215"/>
          <a:ext cx="3449058" cy="2315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사진" r:id="rId10" imgW="4210266" imgH="2743341" progId="StaticMetafile">
                  <p:embed/>
                </p:oleObj>
              </mc:Choice>
              <mc:Fallback>
                <p:oleObj name="사진" r:id="rId10" imgW="4210266" imgH="2743341" progId="StaticMetafile">
                  <p:embed/>
                  <p:pic>
                    <p:nvPicPr>
                      <p:cNvPr id="0" name="rectole0000000023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852" y="4249215"/>
                        <a:ext cx="3449058" cy="231504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그림 12" descr="텍스트, 스크린샷, 컴퓨터, 실내이(가) 표시된 사진&#10;&#10;자동 생성된 설명">
            <a:extLst>
              <a:ext uri="{FF2B5EF4-FFF2-40B4-BE49-F238E27FC236}">
                <a16:creationId xmlns:a16="http://schemas.microsoft.com/office/drawing/2014/main" id="{58D107B0-DA87-4DB8-A3A9-0BF9ECDF0A2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18693" r="24792" b="12963"/>
          <a:stretch/>
        </p:blipFill>
        <p:spPr>
          <a:xfrm>
            <a:off x="6574840" y="4249215"/>
            <a:ext cx="6162832" cy="46768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오른쪽 화살표 12">
            <a:extLst>
              <a:ext uri="{FF2B5EF4-FFF2-40B4-BE49-F238E27FC236}">
                <a16:creationId xmlns:a16="http://schemas.microsoft.com/office/drawing/2014/main" id="{CB09EEA5-FDB2-4201-857A-D405FB996FE5}"/>
              </a:ext>
            </a:extLst>
          </p:cNvPr>
          <p:cNvSpPr/>
          <p:nvPr/>
        </p:nvSpPr>
        <p:spPr>
          <a:xfrm rot="7078366">
            <a:off x="4752890" y="3911749"/>
            <a:ext cx="624015" cy="400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12">
            <a:extLst>
              <a:ext uri="{FF2B5EF4-FFF2-40B4-BE49-F238E27FC236}">
                <a16:creationId xmlns:a16="http://schemas.microsoft.com/office/drawing/2014/main" id="{C1148F8B-7CA2-42FE-A73A-4DFC27B51D29}"/>
              </a:ext>
            </a:extLst>
          </p:cNvPr>
          <p:cNvSpPr/>
          <p:nvPr/>
        </p:nvSpPr>
        <p:spPr>
          <a:xfrm rot="5400000">
            <a:off x="7024448" y="3911748"/>
            <a:ext cx="624015" cy="400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0C8AD5-CBAF-47C6-B7D9-C246A532FBDF}"/>
              </a:ext>
            </a:extLst>
          </p:cNvPr>
          <p:cNvSpPr txBox="1"/>
          <p:nvPr/>
        </p:nvSpPr>
        <p:spPr>
          <a:xfrm>
            <a:off x="3369788" y="4534324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정산입고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정산출고 지정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081DDC-F716-4C42-AD72-90706D6C892F}"/>
              </a:ext>
            </a:extLst>
          </p:cNvPr>
          <p:cNvSpPr txBox="1"/>
          <p:nvPr/>
        </p:nvSpPr>
        <p:spPr>
          <a:xfrm>
            <a:off x="7013323" y="453432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 선택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52581700-D402-4FB1-BA70-D5A0C87D4824}"/>
              </a:ext>
            </a:extLst>
          </p:cNvPr>
          <p:cNvSpPr/>
          <p:nvPr/>
        </p:nvSpPr>
        <p:spPr>
          <a:xfrm rot="13195551">
            <a:off x="7099002" y="5803738"/>
            <a:ext cx="295503" cy="374335"/>
          </a:xfrm>
          <a:prstGeom prst="halfFrame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lang="ko-KR" altLang="en-US" sz="5400" kern="0" spc="-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LOT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정산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5045-5A0A-424A-AF6A-F16B6AC007B1}"/>
              </a:ext>
            </a:extLst>
          </p:cNvPr>
          <p:cNvSpPr txBox="1"/>
          <p:nvPr/>
        </p:nvSpPr>
        <p:spPr>
          <a:xfrm>
            <a:off x="3642360" y="9742294"/>
            <a:ext cx="11003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서류상 기록된 자재량과 실제 창고에 있는 자재량이 다를 때 강제로 수량을 맞출 수 있음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69FCE59-0197-458B-987A-FB4440323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34701"/>
              </p:ext>
            </p:extLst>
          </p:nvPr>
        </p:nvGraphicFramePr>
        <p:xfrm>
          <a:off x="1905000" y="1181100"/>
          <a:ext cx="13754100" cy="830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사진" r:id="rId6" imgW="24385253" imgH="13716705" progId="StaticMetafile">
                  <p:embed/>
                </p:oleObj>
              </mc:Choice>
              <mc:Fallback>
                <p:oleObj name="사진" r:id="rId6" imgW="24385253" imgH="13716705" progId="StaticMetafile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969FCE59-0197-458B-987A-FB444032339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81100"/>
                        <a:ext cx="13754100" cy="83060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5F16606F-ED2D-4880-A9C8-11621EB22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67200" y="6787634"/>
            <a:ext cx="2744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\</a:t>
            </a:r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E850C3FA-FC85-487F-AFD3-DCD73BDD24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8534195"/>
              </p:ext>
            </p:extLst>
          </p:nvPr>
        </p:nvGraphicFramePr>
        <p:xfrm>
          <a:off x="4069080" y="2840138"/>
          <a:ext cx="11247120" cy="1501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사진" r:id="rId8" imgW="19965426" imgH="2730640" progId="StaticMetafile">
                  <p:embed/>
                </p:oleObj>
              </mc:Choice>
              <mc:Fallback>
                <p:oleObj name="사진" r:id="rId8" imgW="19965426" imgH="2730640" progId="StaticMetafile">
                  <p:embed/>
                  <p:pic>
                    <p:nvPicPr>
                      <p:cNvPr id="0" name="rectole0000000025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9080" y="2840138"/>
                        <a:ext cx="11247120" cy="150115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92EE0F-0297-42ED-BDE5-67333B5388AD}"/>
              </a:ext>
            </a:extLst>
          </p:cNvPr>
          <p:cNvSpPr/>
          <p:nvPr/>
        </p:nvSpPr>
        <p:spPr>
          <a:xfrm>
            <a:off x="4800600" y="3177203"/>
            <a:ext cx="10287000" cy="673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C1A90-2E86-4A29-AB69-A64EAFF43A5F}"/>
              </a:ext>
            </a:extLst>
          </p:cNvPr>
          <p:cNvSpPr txBox="1"/>
          <p:nvPr/>
        </p:nvSpPr>
        <p:spPr>
          <a:xfrm>
            <a:off x="4709160" y="398761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선택한 자재 정보 자동 입력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6AD0E43B-D596-454F-AA04-0C0E35EE4E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716229"/>
              </p:ext>
            </p:extLst>
          </p:nvPr>
        </p:nvGraphicFramePr>
        <p:xfrm>
          <a:off x="9447521" y="4261704"/>
          <a:ext cx="5760720" cy="1314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사진" r:id="rId10" imgW="9538190" imgH="1860646" progId="StaticMetafile">
                  <p:embed/>
                </p:oleObj>
              </mc:Choice>
              <mc:Fallback>
                <p:oleObj name="사진" r:id="rId10" imgW="9538190" imgH="1860646" progId="StaticMetafile">
                  <p:embed/>
                  <p:pic>
                    <p:nvPicPr>
                      <p:cNvPr id="0" name="rectole0000000026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7521" y="4261704"/>
                        <a:ext cx="5760720" cy="131442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A9EDAA08-0CD1-45B4-9669-B28D36FBDE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664760"/>
              </p:ext>
            </p:extLst>
          </p:nvPr>
        </p:nvGraphicFramePr>
        <p:xfrm>
          <a:off x="9432281" y="5916445"/>
          <a:ext cx="5655320" cy="1240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사진" r:id="rId12" imgW="9246075" imgH="1555830" progId="StaticMetafile">
                  <p:embed/>
                </p:oleObj>
              </mc:Choice>
              <mc:Fallback>
                <p:oleObj name="사진" r:id="rId12" imgW="9246075" imgH="1555830" progId="StaticMetafile">
                  <p:embed/>
                  <p:pic>
                    <p:nvPicPr>
                      <p:cNvPr id="0" name="rectole0000000027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2281" y="5916445"/>
                        <a:ext cx="5655320" cy="124052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화살표: 톱니 모양의 오른쪽 29">
            <a:extLst>
              <a:ext uri="{FF2B5EF4-FFF2-40B4-BE49-F238E27FC236}">
                <a16:creationId xmlns:a16="http://schemas.microsoft.com/office/drawing/2014/main" id="{76B82A4B-27CF-4880-8A66-AE52997B66A3}"/>
              </a:ext>
            </a:extLst>
          </p:cNvPr>
          <p:cNvSpPr/>
          <p:nvPr/>
        </p:nvSpPr>
        <p:spPr>
          <a:xfrm rot="5400000">
            <a:off x="12327143" y="3956796"/>
            <a:ext cx="740267" cy="370475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975189-C026-435E-8A29-EAA19D7B19AE}"/>
              </a:ext>
            </a:extLst>
          </p:cNvPr>
          <p:cNvSpPr/>
          <p:nvPr/>
        </p:nvSpPr>
        <p:spPr>
          <a:xfrm>
            <a:off x="10186312" y="6066419"/>
            <a:ext cx="474888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09E064-7373-4CD9-B9C2-47326669F81C}"/>
              </a:ext>
            </a:extLst>
          </p:cNvPr>
          <p:cNvSpPr txBox="1"/>
          <p:nvPr/>
        </p:nvSpPr>
        <p:spPr>
          <a:xfrm>
            <a:off x="9339562" y="7100430"/>
            <a:ext cx="6319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정산수량을 입력하면</a:t>
            </a:r>
            <a:endParaRPr lang="en-US" altLang="ko-KR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정산입고 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(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기존수량 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 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정산수량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</a:t>
            </a:r>
          </a:p>
          <a:p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정산출고 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(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기존수량 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정산수량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최종수량에 입력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화살표: 톱니 모양의 오른쪽 31">
            <a:extLst>
              <a:ext uri="{FF2B5EF4-FFF2-40B4-BE49-F238E27FC236}">
                <a16:creationId xmlns:a16="http://schemas.microsoft.com/office/drawing/2014/main" id="{DBF6B384-DD00-45D7-BBDF-212E0D231699}"/>
              </a:ext>
            </a:extLst>
          </p:cNvPr>
          <p:cNvSpPr/>
          <p:nvPr/>
        </p:nvSpPr>
        <p:spPr>
          <a:xfrm rot="5400000">
            <a:off x="12327143" y="5528139"/>
            <a:ext cx="740267" cy="370475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998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lang="ko-KR" altLang="en-US" sz="5400" kern="0" spc="-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LOT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조회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55045-5A0A-424A-AF6A-F16B6AC007B1}"/>
              </a:ext>
            </a:extLst>
          </p:cNvPr>
          <p:cNvSpPr txBox="1"/>
          <p:nvPr/>
        </p:nvSpPr>
        <p:spPr>
          <a:xfrm>
            <a:off x="5808825" y="9742294"/>
            <a:ext cx="667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정산입고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정산출고를 한 자재 정보를 조회할 수 있음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62200" y="1181100"/>
            <a:ext cx="13563600" cy="8561194"/>
            <a:chOff x="533400" y="1181100"/>
            <a:chExt cx="13563600" cy="8561194"/>
          </a:xfrm>
        </p:grpSpPr>
        <p:graphicFrame>
          <p:nvGraphicFramePr>
            <p:cNvPr id="7" name="개체 6">
              <a:extLst>
                <a:ext uri="{FF2B5EF4-FFF2-40B4-BE49-F238E27FC236}">
                  <a16:creationId xmlns:a16="http://schemas.microsoft.com/office/drawing/2014/main" id="{801727D4-4EF0-48F9-A599-2EB1934D3CA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71601548"/>
                </p:ext>
              </p:extLst>
            </p:nvPr>
          </p:nvGraphicFramePr>
          <p:xfrm>
            <a:off x="533400" y="1181100"/>
            <a:ext cx="13563600" cy="8561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7" name="사진" r:id="rId6" imgW="24385253" imgH="13716705" progId="StaticMetafile">
                    <p:embed/>
                  </p:oleObj>
                </mc:Choice>
                <mc:Fallback>
                  <p:oleObj name="사진" r:id="rId6" imgW="24385253" imgH="13716705" progId="StaticMetafile">
                    <p:embed/>
                    <p:pic>
                      <p:nvPicPr>
                        <p:cNvPr id="0" name="rectole000000002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1181100"/>
                          <a:ext cx="13563600" cy="8561194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16370F-7E0F-4E3C-B358-DA64DF1C8DC2}"/>
                </a:ext>
              </a:extLst>
            </p:cNvPr>
            <p:cNvSpPr/>
            <p:nvPr/>
          </p:nvSpPr>
          <p:spPr>
            <a:xfrm>
              <a:off x="3394678" y="4653884"/>
              <a:ext cx="10092722" cy="1026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C68931C-2AFE-4BFE-8D81-249F2D8580CD}"/>
                </a:ext>
              </a:extLst>
            </p:cNvPr>
            <p:cNvSpPr/>
            <p:nvPr/>
          </p:nvSpPr>
          <p:spPr>
            <a:xfrm>
              <a:off x="3439241" y="3453848"/>
              <a:ext cx="1424307" cy="2729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9827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lang="ko-KR" altLang="en-US" sz="5400" kern="0" spc="-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자재 재고 현황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1F06E0D-E2CF-4EB5-816D-48C72CC7B3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5420314"/>
              </p:ext>
            </p:extLst>
          </p:nvPr>
        </p:nvGraphicFramePr>
        <p:xfrm>
          <a:off x="2466975" y="1247252"/>
          <a:ext cx="13354050" cy="823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사진" r:id="rId6" imgW="24385253" imgH="13716705" progId="StaticMetafile">
                  <p:embed/>
                </p:oleObj>
              </mc:Choice>
              <mc:Fallback>
                <p:oleObj name="사진" r:id="rId6" imgW="24385253" imgH="13716705" progId="StaticMetafile">
                  <p:embed/>
                  <p:pic>
                    <p:nvPicPr>
                      <p:cNvPr id="0" name="rectole0000000018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5" y="1247252"/>
                        <a:ext cx="13354050" cy="823964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F26A5-1137-44D5-8CAF-7C5B6C796E97}"/>
              </a:ext>
            </a:extLst>
          </p:cNvPr>
          <p:cNvSpPr/>
          <p:nvPr/>
        </p:nvSpPr>
        <p:spPr>
          <a:xfrm>
            <a:off x="3920454" y="9685226"/>
            <a:ext cx="10447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입고되어 있는 자재에 대한 현 재고량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자재별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안전재고량을 확인할 수 있음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E33E51-FDEF-43CF-BA38-BF3E7B19E6C4}"/>
              </a:ext>
            </a:extLst>
          </p:cNvPr>
          <p:cNvSpPr/>
          <p:nvPr/>
        </p:nvSpPr>
        <p:spPr>
          <a:xfrm>
            <a:off x="4953000" y="5475631"/>
            <a:ext cx="10210800" cy="353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F5EA95-A5E1-491C-8E53-681DE89206F8}"/>
              </a:ext>
            </a:extLst>
          </p:cNvPr>
          <p:cNvSpPr/>
          <p:nvPr/>
        </p:nvSpPr>
        <p:spPr>
          <a:xfrm>
            <a:off x="9601200" y="5039409"/>
            <a:ext cx="565411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 재고량이 안전재고량보다 적으면 빨간색으로 표시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4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8845" y="3279993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57101" y="3528926"/>
            <a:ext cx="4771511" cy="2375788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900" kern="0" spc="-15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6041322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  <a:solidFill>
            <a:srgbClr val="7E93EB"/>
          </a:solidFill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  <a:grpFill/>
          </p:spPr>
        </p:pic>
      </p:grpSp>
      <p:sp>
        <p:nvSpPr>
          <p:cNvPr id="11" name="TextBox 10"/>
          <p:cNvSpPr txBox="1"/>
          <p:nvPr/>
        </p:nvSpPr>
        <p:spPr>
          <a:xfrm>
            <a:off x="7731251" y="7041794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영업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1458913" y="1296214"/>
            <a:ext cx="14643881" cy="8237183"/>
            <a:chOff x="3644119" y="1698577"/>
            <a:chExt cx="14643881" cy="8237183"/>
          </a:xfrm>
        </p:grpSpPr>
        <p:grpSp>
          <p:nvGrpSpPr>
            <p:cNvPr id="12" name="그룹 11"/>
            <p:cNvGrpSpPr/>
            <p:nvPr/>
          </p:nvGrpSpPr>
          <p:grpSpPr>
            <a:xfrm>
              <a:off x="3644119" y="1698577"/>
              <a:ext cx="14643881" cy="8237183"/>
              <a:chOff x="3644119" y="1698577"/>
              <a:chExt cx="14643881" cy="823718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AA308D4-9DE2-4990-AF33-1A9E08303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119" y="1698577"/>
                <a:ext cx="14643881" cy="8237183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DDF998-C73D-4ED9-BA20-368E4299B2E9}"/>
                  </a:ext>
                </a:extLst>
              </p:cNvPr>
              <p:cNvSpPr/>
              <p:nvPr/>
            </p:nvSpPr>
            <p:spPr>
              <a:xfrm>
                <a:off x="9922724" y="3519195"/>
                <a:ext cx="1143000" cy="530952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D0DD81F-86B0-462B-9380-ECFB4D14DB4D}"/>
                  </a:ext>
                </a:extLst>
              </p:cNvPr>
              <p:cNvSpPr/>
              <p:nvPr/>
            </p:nvSpPr>
            <p:spPr>
              <a:xfrm>
                <a:off x="3962400" y="4785479"/>
                <a:ext cx="914400" cy="235442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54E86F3-8122-4E23-ACDC-3F126F1A3C15}"/>
                  </a:ext>
                </a:extLst>
              </p:cNvPr>
              <p:cNvSpPr/>
              <p:nvPr/>
            </p:nvSpPr>
            <p:spPr>
              <a:xfrm>
                <a:off x="5857068" y="3510680"/>
                <a:ext cx="938380" cy="530952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F5FE17D-B10E-4554-B5FC-EB867CB72D85}"/>
                </a:ext>
              </a:extLst>
            </p:cNvPr>
            <p:cNvSpPr/>
            <p:nvPr/>
          </p:nvSpPr>
          <p:spPr>
            <a:xfrm>
              <a:off x="17418867" y="4765436"/>
              <a:ext cx="323108" cy="248235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449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계획 관리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057496" y="2219429"/>
            <a:ext cx="8382000" cy="5953076"/>
            <a:chOff x="5190968" y="3093520"/>
            <a:chExt cx="8382000" cy="595307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C76447-2780-4166-B5D7-F56481938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3" t="21045" r="26933" b="21085"/>
            <a:stretch/>
          </p:blipFill>
          <p:spPr>
            <a:xfrm>
              <a:off x="5190968" y="3093520"/>
              <a:ext cx="8382000" cy="5953076"/>
            </a:xfrm>
            <a:prstGeom prst="rect">
              <a:avLst/>
            </a:prstGeom>
            <a:ln w="28575">
              <a:solidFill>
                <a:schemeClr val="tx2"/>
              </a:solidFill>
            </a:ln>
          </p:spPr>
        </p:pic>
        <p:sp>
          <p:nvSpPr>
            <p:cNvPr id="11" name="1/2 액자 10">
              <a:extLst>
                <a:ext uri="{FF2B5EF4-FFF2-40B4-BE49-F238E27FC236}">
                  <a16:creationId xmlns:a16="http://schemas.microsoft.com/office/drawing/2014/main" id="{D00EC64E-4A67-4EA6-B601-4E1C0ED44891}"/>
                </a:ext>
              </a:extLst>
            </p:cNvPr>
            <p:cNvSpPr/>
            <p:nvPr/>
          </p:nvSpPr>
          <p:spPr>
            <a:xfrm rot="13195551">
              <a:off x="5935846" y="5086530"/>
              <a:ext cx="201604" cy="242203"/>
            </a:xfrm>
            <a:prstGeom prst="halfFram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345635" y="6675028"/>
            <a:ext cx="32447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계획 등록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계획일자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생산계획이름 기입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 버튼을 눌러 주문 선택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작업계획량과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작업착수일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기입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28211" y="8276000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계획 수정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계획 불러오기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가능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83822" y="9235555"/>
            <a:ext cx="7107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★ 지시가 내려 지지 않은 계획에 대해서만 수정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가능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33" name="오른쪽 화살표 11">
            <a:extLst>
              <a:ext uri="{FF2B5EF4-FFF2-40B4-BE49-F238E27FC236}">
                <a16:creationId xmlns:a16="http://schemas.microsoft.com/office/drawing/2014/main" id="{958ABE69-0543-49CA-AF13-F70076528CEE}"/>
              </a:ext>
            </a:extLst>
          </p:cNvPr>
          <p:cNvSpPr/>
          <p:nvPr/>
        </p:nvSpPr>
        <p:spPr>
          <a:xfrm>
            <a:off x="5638821" y="4917998"/>
            <a:ext cx="1682946" cy="555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25515" y="2150617"/>
            <a:ext cx="11449382" cy="3992886"/>
            <a:chOff x="7557086" y="4219466"/>
            <a:chExt cx="10608870" cy="373379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65BD267-38A3-4EFD-AC96-48BC20C4C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2" t="12425" b="32848"/>
            <a:stretch/>
          </p:blipFill>
          <p:spPr>
            <a:xfrm>
              <a:off x="7557086" y="4219466"/>
              <a:ext cx="10608870" cy="3733799"/>
            </a:xfrm>
            <a:prstGeom prst="rect">
              <a:avLst/>
            </a:prstGeom>
            <a:ln w="28575">
              <a:solidFill>
                <a:schemeClr val="tx2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2284656-E99D-41CC-A31D-C67C29B52EE3}"/>
                </a:ext>
              </a:extLst>
            </p:cNvPr>
            <p:cNvSpPr/>
            <p:nvPr/>
          </p:nvSpPr>
          <p:spPr>
            <a:xfrm>
              <a:off x="7921098" y="5050068"/>
              <a:ext cx="914400" cy="235442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2F73B4-1393-4159-B4EC-9D763251B4E8}"/>
                </a:ext>
              </a:extLst>
            </p:cNvPr>
            <p:cNvSpPr/>
            <p:nvPr/>
          </p:nvSpPr>
          <p:spPr>
            <a:xfrm>
              <a:off x="11350098" y="5050068"/>
              <a:ext cx="914400" cy="235442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BB831ED-876B-4AD7-BE3D-F8C89B78A223}"/>
                </a:ext>
              </a:extLst>
            </p:cNvPr>
            <p:cNvSpPr/>
            <p:nvPr/>
          </p:nvSpPr>
          <p:spPr>
            <a:xfrm>
              <a:off x="8290930" y="6139812"/>
              <a:ext cx="9413178" cy="547486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5FE17D-B10E-4554-B5FC-EB867CB72D85}"/>
                </a:ext>
              </a:extLst>
            </p:cNvPr>
            <p:cNvSpPr/>
            <p:nvPr/>
          </p:nvSpPr>
          <p:spPr>
            <a:xfrm>
              <a:off x="17704109" y="5884715"/>
              <a:ext cx="287927" cy="255097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169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449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계획 조회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087880" y="1389604"/>
            <a:ext cx="14173200" cy="8225209"/>
            <a:chOff x="1752600" y="1389605"/>
            <a:chExt cx="14651270" cy="82413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4CCE7F-A637-4F18-BF89-71693F800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389605"/>
              <a:ext cx="14651270" cy="82413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2D9EDE-FC24-4AE3-B470-94B48C806E97}"/>
                </a:ext>
              </a:extLst>
            </p:cNvPr>
            <p:cNvSpPr/>
            <p:nvPr/>
          </p:nvSpPr>
          <p:spPr>
            <a:xfrm>
              <a:off x="3782818" y="3174205"/>
              <a:ext cx="5309116" cy="131706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7263091-056F-4066-8235-663E8F9430B8}"/>
                </a:ext>
              </a:extLst>
            </p:cNvPr>
            <p:cNvSpPr/>
            <p:nvPr/>
          </p:nvSpPr>
          <p:spPr>
            <a:xfrm>
              <a:off x="14802492" y="3214038"/>
              <a:ext cx="641749" cy="36697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09695" y="3619500"/>
            <a:ext cx="7893585" cy="5721978"/>
            <a:chOff x="11658600" y="1321760"/>
            <a:chExt cx="5791200" cy="40428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B61871-9D84-463B-BEAE-D3FD8713F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67" t="21111" r="26667" b="20972"/>
            <a:stretch/>
          </p:blipFill>
          <p:spPr>
            <a:xfrm>
              <a:off x="11658600" y="1321760"/>
              <a:ext cx="5791200" cy="4042853"/>
            </a:xfrm>
            <a:prstGeom prst="rect">
              <a:avLst/>
            </a:prstGeom>
            <a:ln w="28575">
              <a:solidFill>
                <a:schemeClr val="tx2"/>
              </a:solidFill>
            </a:ln>
          </p:spPr>
        </p:pic>
        <p:sp>
          <p:nvSpPr>
            <p:cNvPr id="12" name="1/2 액자 11">
              <a:extLst>
                <a:ext uri="{FF2B5EF4-FFF2-40B4-BE49-F238E27FC236}">
                  <a16:creationId xmlns:a16="http://schemas.microsoft.com/office/drawing/2014/main" id="{B662A324-CF22-4FC3-99A2-3B7E7527D998}"/>
                </a:ext>
              </a:extLst>
            </p:cNvPr>
            <p:cNvSpPr/>
            <p:nvPr/>
          </p:nvSpPr>
          <p:spPr>
            <a:xfrm rot="13195551">
              <a:off x="12196150" y="2597470"/>
              <a:ext cx="201604" cy="242203"/>
            </a:xfrm>
            <a:prstGeom prst="halfFrame">
              <a:avLst/>
            </a:prstGeom>
            <a:noFill/>
            <a:ln>
              <a:solidFill>
                <a:srgbClr val="FF725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278426" y="3634409"/>
            <a:ext cx="8313096" cy="5715000"/>
            <a:chOff x="11658600" y="3140597"/>
            <a:chExt cx="5791201" cy="404285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ADB6742-18EE-46AA-BC00-EB4B87427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67" t="21111" r="26667" b="20972"/>
            <a:stretch/>
          </p:blipFill>
          <p:spPr>
            <a:xfrm>
              <a:off x="11658600" y="3140597"/>
              <a:ext cx="5791201" cy="4042853"/>
            </a:xfrm>
            <a:prstGeom prst="rect">
              <a:avLst/>
            </a:prstGeom>
            <a:ln w="28575">
              <a:solidFill>
                <a:schemeClr val="tx2"/>
              </a:solidFill>
            </a:ln>
          </p:spPr>
        </p:pic>
        <p:sp>
          <p:nvSpPr>
            <p:cNvPr id="15" name="1/2 액자 14">
              <a:extLst>
                <a:ext uri="{FF2B5EF4-FFF2-40B4-BE49-F238E27FC236}">
                  <a16:creationId xmlns:a16="http://schemas.microsoft.com/office/drawing/2014/main" id="{DFAF40FB-A464-403F-A921-D2A1DFDDAD88}"/>
                </a:ext>
              </a:extLst>
            </p:cNvPr>
            <p:cNvSpPr/>
            <p:nvPr/>
          </p:nvSpPr>
          <p:spPr>
            <a:xfrm rot="13195551">
              <a:off x="12196150" y="4398313"/>
              <a:ext cx="201604" cy="242203"/>
            </a:xfrm>
            <a:prstGeom prst="halfFrame">
              <a:avLst/>
            </a:prstGeom>
            <a:noFill/>
            <a:ln w="28575">
              <a:solidFill>
                <a:srgbClr val="FF725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47229" y="9634834"/>
            <a:ext cx="9193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작성된 계획 조회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계획일자별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납기일자별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제품별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고객사별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검색 가능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798546" y="1767323"/>
            <a:ext cx="12751867" cy="4724586"/>
            <a:chOff x="2696067" y="3718856"/>
            <a:chExt cx="12751867" cy="4724586"/>
          </a:xfrm>
        </p:grpSpPr>
        <p:grpSp>
          <p:nvGrpSpPr>
            <p:cNvPr id="10" name="그룹 9"/>
            <p:cNvGrpSpPr/>
            <p:nvPr/>
          </p:nvGrpSpPr>
          <p:grpSpPr>
            <a:xfrm>
              <a:off x="2696067" y="3718856"/>
              <a:ext cx="12751867" cy="4724586"/>
              <a:chOff x="3608905" y="2030810"/>
              <a:chExt cx="12751867" cy="472458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D321360-3C94-434A-B7D4-7590123C69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43" t="7818" b="34576"/>
              <a:stretch/>
            </p:blipFill>
            <p:spPr>
              <a:xfrm>
                <a:off x="3608905" y="2030810"/>
                <a:ext cx="12751867" cy="4724586"/>
              </a:xfrm>
              <a:prstGeom prst="rect">
                <a:avLst/>
              </a:prstGeom>
              <a:ln w="28575">
                <a:solidFill>
                  <a:schemeClr val="accent3"/>
                </a:solidFill>
              </a:ln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A655F32-B992-42AE-ACBE-059766A9103E}"/>
                  </a:ext>
                </a:extLst>
              </p:cNvPr>
              <p:cNvSpPr/>
              <p:nvPr/>
            </p:nvSpPr>
            <p:spPr>
              <a:xfrm>
                <a:off x="6407756" y="5083591"/>
                <a:ext cx="919772" cy="95011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A655F32-B992-42AE-ACBE-059766A9103E}"/>
                  </a:ext>
                </a:extLst>
              </p:cNvPr>
              <p:cNvSpPr/>
              <p:nvPr/>
            </p:nvSpPr>
            <p:spPr>
              <a:xfrm>
                <a:off x="9193355" y="5083591"/>
                <a:ext cx="919772" cy="95011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414690" y="3894761"/>
              <a:ext cx="4669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</a:t>
              </a:r>
              <a:r>
                <a:rPr lang="ko-KR" alt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제약</a:t>
              </a:r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24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숨편한</a:t>
              </a:r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.94-</a:t>
              </a:r>
              <a:r>
                <a:rPr lang="ko-KR" alt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일반형 검색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84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33600" y="0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449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지시 관리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85882" y="1417373"/>
            <a:ext cx="15830518" cy="7123620"/>
            <a:chOff x="1828800" y="1337725"/>
            <a:chExt cx="15011400" cy="6393127"/>
          </a:xfrm>
        </p:grpSpPr>
        <p:pic>
          <p:nvPicPr>
            <p:cNvPr id="10" name="그림 9" descr="텍스트, 스크린샷, 컴퓨터, 실내이(가) 표시된 사진&#10;&#10;자동 생성된 설명">
              <a:extLst>
                <a:ext uri="{FF2B5EF4-FFF2-40B4-BE49-F238E27FC236}">
                  <a16:creationId xmlns:a16="http://schemas.microsoft.com/office/drawing/2014/main" id="{7341DA76-2E11-47EC-A9AE-3F0027086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5" b="25047"/>
            <a:stretch/>
          </p:blipFill>
          <p:spPr>
            <a:xfrm>
              <a:off x="1828800" y="1337725"/>
              <a:ext cx="15011400" cy="6393127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C43EC1A-50F0-4D9F-BACE-89361AC30BD1}"/>
                </a:ext>
              </a:extLst>
            </p:cNvPr>
            <p:cNvSpPr/>
            <p:nvPr/>
          </p:nvSpPr>
          <p:spPr>
            <a:xfrm>
              <a:off x="15950981" y="4016380"/>
              <a:ext cx="336114" cy="257055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990287" y="9731118"/>
            <a:ext cx="2021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지시 등록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882403" y="2149271"/>
            <a:ext cx="8382002" cy="5553481"/>
            <a:chOff x="-1111537" y="1820916"/>
            <a:chExt cx="10350412" cy="6634428"/>
          </a:xfrm>
        </p:grpSpPr>
        <p:grpSp>
          <p:nvGrpSpPr>
            <p:cNvPr id="2" name="그룹 1"/>
            <p:cNvGrpSpPr/>
            <p:nvPr/>
          </p:nvGrpSpPr>
          <p:grpSpPr>
            <a:xfrm>
              <a:off x="-287483" y="1820916"/>
              <a:ext cx="9526358" cy="6634428"/>
              <a:chOff x="525034" y="2692235"/>
              <a:chExt cx="7659077" cy="533400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30A6E14-2974-4AB4-B830-480C1B9874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67" t="21111" r="26667" b="21111"/>
              <a:stretch/>
            </p:blipFill>
            <p:spPr>
              <a:xfrm>
                <a:off x="525034" y="2692235"/>
                <a:ext cx="7659077" cy="5334000"/>
              </a:xfrm>
              <a:prstGeom prst="rect">
                <a:avLst/>
              </a:prstGeom>
              <a:ln w="28575">
                <a:solidFill>
                  <a:schemeClr val="tx2"/>
                </a:solidFill>
              </a:ln>
            </p:spPr>
          </p:pic>
          <p:sp>
            <p:nvSpPr>
              <p:cNvPr id="25" name="1/2 액자 24">
                <a:extLst>
                  <a:ext uri="{FF2B5EF4-FFF2-40B4-BE49-F238E27FC236}">
                    <a16:creationId xmlns:a16="http://schemas.microsoft.com/office/drawing/2014/main" id="{58E971C6-07EF-4D19-94E1-2620FFC186E9}"/>
                  </a:ext>
                </a:extLst>
              </p:cNvPr>
              <p:cNvSpPr/>
              <p:nvPr/>
            </p:nvSpPr>
            <p:spPr>
              <a:xfrm rot="13195551">
                <a:off x="1268766" y="4460659"/>
                <a:ext cx="201604" cy="242203"/>
              </a:xfrm>
              <a:prstGeom prst="halfFrame">
                <a:avLst/>
              </a:prstGeom>
              <a:noFill/>
              <a:ln w="28575">
                <a:solidFill>
                  <a:srgbClr val="FF725D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아래쪽 화살표 5"/>
            <p:cNvSpPr/>
            <p:nvPr/>
          </p:nvSpPr>
          <p:spPr>
            <a:xfrm rot="16200000">
              <a:off x="-918960" y="5086881"/>
              <a:ext cx="558769" cy="9439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172965" y="7928214"/>
            <a:ext cx="13140083" cy="1577442"/>
            <a:chOff x="2698784" y="7592863"/>
            <a:chExt cx="13140083" cy="1577442"/>
          </a:xfrm>
        </p:grpSpPr>
        <p:grpSp>
          <p:nvGrpSpPr>
            <p:cNvPr id="9" name="그룹 8"/>
            <p:cNvGrpSpPr/>
            <p:nvPr/>
          </p:nvGrpSpPr>
          <p:grpSpPr>
            <a:xfrm>
              <a:off x="2698784" y="7592863"/>
              <a:ext cx="13140083" cy="1577442"/>
              <a:chOff x="2819400" y="9158831"/>
              <a:chExt cx="13140083" cy="1577442"/>
            </a:xfrm>
          </p:grpSpPr>
          <p:pic>
            <p:nvPicPr>
              <p:cNvPr id="26" name="그림 25" descr="텍스트, 스크린샷, 컴퓨터, 실내이(가) 표시된 사진&#10;&#10;자동 생성된 설명">
                <a:extLst>
                  <a:ext uri="{FF2B5EF4-FFF2-40B4-BE49-F238E27FC236}">
                    <a16:creationId xmlns:a16="http://schemas.microsoft.com/office/drawing/2014/main" id="{D72BA464-D73A-4C80-A515-19A869D6D3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45" t="28806" r="1045" b="52838"/>
              <a:stretch/>
            </p:blipFill>
            <p:spPr>
              <a:xfrm>
                <a:off x="2819400" y="9158831"/>
                <a:ext cx="13140083" cy="1577442"/>
              </a:xfrm>
              <a:prstGeom prst="rect">
                <a:avLst/>
              </a:prstGeom>
              <a:ln w="28575">
                <a:solidFill>
                  <a:schemeClr val="accent3"/>
                </a:solidFill>
              </a:ln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C43EC1A-50F0-4D9F-BACE-89361AC30BD1}"/>
                  </a:ext>
                </a:extLst>
              </p:cNvPr>
              <p:cNvSpPr/>
              <p:nvPr/>
            </p:nvSpPr>
            <p:spPr>
              <a:xfrm>
                <a:off x="15409100" y="9395119"/>
                <a:ext cx="350247" cy="234850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3107219" y="8777140"/>
              <a:ext cx="64572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제품을 선택하여 </a:t>
              </a:r>
              <a:r>
                <a:rPr lang="ko-KR" altLang="en-US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지시량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예상작업일수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작업일자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작업순서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작성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endParaRPr lang="ko-KR" altLang="en-US" dirty="0"/>
            </a:p>
          </p:txBody>
        </p:sp>
      </p:grpSp>
      <p:sp>
        <p:nvSpPr>
          <p:cNvPr id="27" name="오른쪽 화살표 11">
            <a:extLst>
              <a:ext uri="{FF2B5EF4-FFF2-40B4-BE49-F238E27FC236}">
                <a16:creationId xmlns:a16="http://schemas.microsoft.com/office/drawing/2014/main" id="{6DD61628-D14D-49D0-AD38-A3E0D949F504}"/>
              </a:ext>
            </a:extLst>
          </p:cNvPr>
          <p:cNvSpPr/>
          <p:nvPr/>
        </p:nvSpPr>
        <p:spPr>
          <a:xfrm rot="5400000">
            <a:off x="9730190" y="7575450"/>
            <a:ext cx="1066869" cy="503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0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33600" y="0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449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지시 관리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3" name="그림 22" descr="텍스트, 스크린샷, 컴퓨터, 실내이(가) 표시된 사진&#10;&#10;자동 생성된 설명">
            <a:extLst>
              <a:ext uri="{FF2B5EF4-FFF2-40B4-BE49-F238E27FC236}">
                <a16:creationId xmlns:a16="http://schemas.microsoft.com/office/drawing/2014/main" id="{D72BA464-D73A-4C80-A515-19A869D6D3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5"/>
          <a:stretch/>
        </p:blipFill>
        <p:spPr>
          <a:xfrm>
            <a:off x="1823161" y="1304062"/>
            <a:ext cx="14605559" cy="830241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060838" y="6428434"/>
            <a:ext cx="6080425" cy="2642122"/>
            <a:chOff x="12725400" y="7505701"/>
            <a:chExt cx="4953000" cy="2133600"/>
          </a:xfrm>
        </p:grpSpPr>
        <p:pic>
          <p:nvPicPr>
            <p:cNvPr id="8" name="그림 7" descr="텍스트, 스크린샷, 컴퓨터, 실내이(가) 표시된 사진&#10;&#10;자동 생성된 설명">
              <a:extLst>
                <a:ext uri="{FF2B5EF4-FFF2-40B4-BE49-F238E27FC236}">
                  <a16:creationId xmlns:a16="http://schemas.microsoft.com/office/drawing/2014/main" id="{376C3817-FE94-42BC-BB1D-5D49D5A3A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76" t="61431" r="2515" b="6246"/>
            <a:stretch/>
          </p:blipFill>
          <p:spPr>
            <a:xfrm>
              <a:off x="12725400" y="7505701"/>
              <a:ext cx="4953000" cy="21336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E98B020-58AE-445F-BA45-B0CFEE434A21}"/>
                </a:ext>
              </a:extLst>
            </p:cNvPr>
            <p:cNvSpPr/>
            <p:nvPr/>
          </p:nvSpPr>
          <p:spPr>
            <a:xfrm>
              <a:off x="12909074" y="7670210"/>
              <a:ext cx="4761666" cy="1947459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4B2560-178B-427E-BA2D-0D8D2FA7710E}"/>
                </a:ext>
              </a:extLst>
            </p:cNvPr>
            <p:cNvSpPr/>
            <p:nvPr/>
          </p:nvSpPr>
          <p:spPr>
            <a:xfrm>
              <a:off x="17304932" y="7832524"/>
              <a:ext cx="270821" cy="141078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1/2 액자 18">
              <a:extLst>
                <a:ext uri="{FF2B5EF4-FFF2-40B4-BE49-F238E27FC236}">
                  <a16:creationId xmlns:a16="http://schemas.microsoft.com/office/drawing/2014/main" id="{C91B29D9-D194-4D2C-AB86-406740107E8A}"/>
                </a:ext>
              </a:extLst>
            </p:cNvPr>
            <p:cNvSpPr/>
            <p:nvPr/>
          </p:nvSpPr>
          <p:spPr>
            <a:xfrm rot="13195551">
              <a:off x="13123612" y="8125637"/>
              <a:ext cx="201604" cy="242203"/>
            </a:xfrm>
            <a:prstGeom prst="halfFram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B677CA10-3C02-49B5-B8D7-CCB9CF359991}"/>
                </a:ext>
              </a:extLst>
            </p:cNvPr>
            <p:cNvSpPr/>
            <p:nvPr/>
          </p:nvSpPr>
          <p:spPr>
            <a:xfrm rot="13195551">
              <a:off x="13123612" y="8364592"/>
              <a:ext cx="201604" cy="242203"/>
            </a:xfrm>
            <a:prstGeom prst="halfFram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아래쪽 화살표 10"/>
          <p:cNvSpPr/>
          <p:nvPr/>
        </p:nvSpPr>
        <p:spPr>
          <a:xfrm>
            <a:off x="4774096" y="4825477"/>
            <a:ext cx="533400" cy="14373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436657" y="9640756"/>
            <a:ext cx="541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작성된 지시 작업에 필요한 자재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LOT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등록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3821744" y="7410163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★선입선출</a:t>
            </a:r>
          </a:p>
        </p:txBody>
      </p:sp>
      <p:sp>
        <p:nvSpPr>
          <p:cNvPr id="27" name="아래쪽 화살표 10">
            <a:extLst>
              <a:ext uri="{FF2B5EF4-FFF2-40B4-BE49-F238E27FC236}">
                <a16:creationId xmlns:a16="http://schemas.microsoft.com/office/drawing/2014/main" id="{CAFDCC26-888E-4738-ACE1-20385B6F8895}"/>
              </a:ext>
            </a:extLst>
          </p:cNvPr>
          <p:cNvSpPr/>
          <p:nvPr/>
        </p:nvSpPr>
        <p:spPr>
          <a:xfrm rot="16200000">
            <a:off x="9721892" y="7019087"/>
            <a:ext cx="443681" cy="1077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962400" y="6276072"/>
            <a:ext cx="3514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★ 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BOM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등록된 자재 정보 불러옴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CB95714-1EAF-4D21-AFBA-1FDF2E597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19" t="2460" r="9201" b="2714"/>
          <a:stretch/>
        </p:blipFill>
        <p:spPr>
          <a:xfrm>
            <a:off x="5747247" y="3567733"/>
            <a:ext cx="7840079" cy="550282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24" name="아래쪽 화살표 15">
            <a:extLst>
              <a:ext uri="{FF2B5EF4-FFF2-40B4-BE49-F238E27FC236}">
                <a16:creationId xmlns:a16="http://schemas.microsoft.com/office/drawing/2014/main" id="{52554FD6-9396-4F99-B98B-8217E30C8A33}"/>
              </a:ext>
            </a:extLst>
          </p:cNvPr>
          <p:cNvSpPr/>
          <p:nvPr/>
        </p:nvSpPr>
        <p:spPr>
          <a:xfrm rot="19818224">
            <a:off x="5997259" y="3369797"/>
            <a:ext cx="382519" cy="6671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C08C2-9B6B-4F7B-9E05-BAA55AECD90E}"/>
              </a:ext>
            </a:extLst>
          </p:cNvPr>
          <p:cNvSpPr/>
          <p:nvPr/>
        </p:nvSpPr>
        <p:spPr>
          <a:xfrm>
            <a:off x="12533244" y="3144384"/>
            <a:ext cx="1723168" cy="30883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/>
      <p:bldP spid="27" grpId="0" animBg="1"/>
      <p:bldP spid="30" grpId="0"/>
      <p:bldP spid="24" grpId="0" animBg="1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33600" y="0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449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지시 조회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E18BA7-5DDC-4AE5-B9B4-BE500739053D}"/>
              </a:ext>
            </a:extLst>
          </p:cNvPr>
          <p:cNvSpPr/>
          <p:nvPr/>
        </p:nvSpPr>
        <p:spPr>
          <a:xfrm>
            <a:off x="1898397" y="3467100"/>
            <a:ext cx="5750314" cy="14966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020769" y="2238039"/>
            <a:ext cx="16496113" cy="6744123"/>
            <a:chOff x="1676400" y="2165828"/>
            <a:chExt cx="14996466" cy="55736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9FDDC2-B8C1-44A4-B726-97DD9ECB4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5" t="8608" b="33402"/>
            <a:stretch/>
          </p:blipFill>
          <p:spPr>
            <a:xfrm>
              <a:off x="1676400" y="2165828"/>
              <a:ext cx="14996466" cy="557365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895600" y="3048878"/>
              <a:ext cx="14029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★ 탭으로 이동</a:t>
              </a:r>
              <a:endPara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906984-D42B-4E0F-AA98-B01ED072843F}"/>
              </a:ext>
            </a:extLst>
          </p:cNvPr>
          <p:cNvSpPr/>
          <p:nvPr/>
        </p:nvSpPr>
        <p:spPr>
          <a:xfrm>
            <a:off x="12625909" y="6470832"/>
            <a:ext cx="1076840" cy="1740192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80841C-25F0-4BAE-A1D8-278AF1D926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21111" r="26667" b="41724"/>
          <a:stretch/>
        </p:blipFill>
        <p:spPr>
          <a:xfrm>
            <a:off x="9653052" y="413554"/>
            <a:ext cx="5859489" cy="2892976"/>
          </a:xfrm>
          <a:prstGeom prst="rect">
            <a:avLst/>
          </a:prstGeom>
          <a:ln w="9525">
            <a:solidFill>
              <a:schemeClr val="tx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34BABA-7B95-4FFE-B133-791EC867B6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21111" r="26667" b="46355"/>
          <a:stretch/>
        </p:blipFill>
        <p:spPr>
          <a:xfrm>
            <a:off x="9653052" y="3448698"/>
            <a:ext cx="5859489" cy="2780180"/>
          </a:xfrm>
          <a:prstGeom prst="rect">
            <a:avLst/>
          </a:prstGeom>
          <a:ln w="9525">
            <a:solidFill>
              <a:schemeClr val="tx2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3290CF-93D1-4425-BF03-AEAF55555C99}"/>
              </a:ext>
            </a:extLst>
          </p:cNvPr>
          <p:cNvSpPr/>
          <p:nvPr/>
        </p:nvSpPr>
        <p:spPr>
          <a:xfrm>
            <a:off x="15697200" y="6470832"/>
            <a:ext cx="1076840" cy="1740192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29800" y="8215845"/>
            <a:ext cx="4013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완제품에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부여될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LOT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번호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 가능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470AC80-0148-466F-8C39-3513B47AF481}"/>
              </a:ext>
            </a:extLst>
          </p:cNvPr>
          <p:cNvSpPr/>
          <p:nvPr/>
        </p:nvSpPr>
        <p:spPr>
          <a:xfrm>
            <a:off x="14507454" y="8215845"/>
            <a:ext cx="3079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★</a:t>
            </a:r>
            <a:r>
              <a:rPr lang="en-US" altLang="ko-KR" sz="200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진행 여부 </a:t>
            </a:r>
            <a:r>
              <a:rPr lang="ko-KR" altLang="en-US" sz="200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 가능</a:t>
            </a:r>
            <a:endParaRPr lang="ko-KR" altLang="en-US" sz="2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25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7469C93F-A428-4DDF-9E90-332B9833758B}"/>
              </a:ext>
            </a:extLst>
          </p:cNvPr>
          <p:cNvGrpSpPr/>
          <p:nvPr/>
        </p:nvGrpSpPr>
        <p:grpSpPr>
          <a:xfrm>
            <a:off x="0" y="-3812"/>
            <a:ext cx="18537652" cy="2409524"/>
            <a:chOff x="-111593" y="-2409524"/>
            <a:chExt cx="18537652" cy="4819048"/>
          </a:xfrm>
        </p:grpSpPr>
        <p:pic>
          <p:nvPicPr>
            <p:cNvPr id="23" name="Object 2">
              <a:extLst>
                <a:ext uri="{FF2B5EF4-FFF2-40B4-BE49-F238E27FC236}">
                  <a16:creationId xmlns:a16="http://schemas.microsoft.com/office/drawing/2014/main" id="{6AD98A83-FBC1-4CA1-A995-425BCAADD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11593" y="-2409524"/>
              <a:ext cx="18537652" cy="4819048"/>
            </a:xfrm>
            <a:prstGeom prst="rect">
              <a:avLst/>
            </a:prstGeom>
          </p:spPr>
        </p:pic>
      </p:grpSp>
      <p:pic>
        <p:nvPicPr>
          <p:cNvPr id="74" name="Object 10">
            <a:extLst>
              <a:ext uri="{FF2B5EF4-FFF2-40B4-BE49-F238E27FC236}">
                <a16:creationId xmlns:a16="http://schemas.microsoft.com/office/drawing/2014/main" id="{A00DD0CB-3636-4C40-8FDB-A8E93E82B63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1701" y="3782530"/>
            <a:ext cx="4333400" cy="5631624"/>
          </a:xfrm>
          <a:prstGeom prst="rect">
            <a:avLst/>
          </a:prstGeom>
        </p:spPr>
      </p:pic>
      <p:pic>
        <p:nvPicPr>
          <p:cNvPr id="75" name="Object 10">
            <a:extLst>
              <a:ext uri="{FF2B5EF4-FFF2-40B4-BE49-F238E27FC236}">
                <a16:creationId xmlns:a16="http://schemas.microsoft.com/office/drawing/2014/main" id="{3C9A70E7-41F1-439E-B7F3-2E49921C45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8861" y="3782530"/>
            <a:ext cx="4333400" cy="5631624"/>
          </a:xfrm>
          <a:prstGeom prst="rect">
            <a:avLst/>
          </a:prstGeom>
        </p:spPr>
      </p:pic>
      <p:pic>
        <p:nvPicPr>
          <p:cNvPr id="76" name="Object 10">
            <a:extLst>
              <a:ext uri="{FF2B5EF4-FFF2-40B4-BE49-F238E27FC236}">
                <a16:creationId xmlns:a16="http://schemas.microsoft.com/office/drawing/2014/main" id="{0DCF12B3-AA3A-47F2-B0B5-46E82FB8A7C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16047" y="3782530"/>
            <a:ext cx="4333400" cy="563162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B31966-1FCB-4DEC-B0CD-C97F5D6BA9FF}"/>
              </a:ext>
            </a:extLst>
          </p:cNvPr>
          <p:cNvGrpSpPr/>
          <p:nvPr/>
        </p:nvGrpSpPr>
        <p:grpSpPr>
          <a:xfrm>
            <a:off x="365621" y="517606"/>
            <a:ext cx="4333400" cy="8896548"/>
            <a:chOff x="365621" y="517606"/>
            <a:chExt cx="4333400" cy="8896548"/>
          </a:xfrm>
        </p:grpSpPr>
        <p:pic>
          <p:nvPicPr>
            <p:cNvPr id="56" name="Object 10">
              <a:extLst>
                <a:ext uri="{FF2B5EF4-FFF2-40B4-BE49-F238E27FC236}">
                  <a16:creationId xmlns:a16="http://schemas.microsoft.com/office/drawing/2014/main" id="{1045FC7E-4647-4B34-9BFB-EE498954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621" y="3782530"/>
              <a:ext cx="4333400" cy="563162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68" b="96640" l="2222" r="92323">
                          <a14:foregroundMark x1="41212" y1="26986" x2="41212" y2="26986"/>
                          <a14:foregroundMark x1="48485" y1="27902" x2="48485" y2="27902"/>
                          <a14:foregroundMark x1="40202" y1="25255" x2="64242" y2="33096"/>
                          <a14:foregroundMark x1="40404" y1="36456" x2="44040" y2="36965"/>
                          <a14:foregroundMark x1="7066" y1="42252" x2="92525" y2="96640"/>
                          <a14:foregroundMark x1="41212" y1="29532" x2="46263" y2="32485"/>
                          <a14:foregroundMark x1="3838" y1="39409" x2="3690" y2="39697"/>
                          <a14:foregroundMark x1="57374" y1="26375" x2="60404" y2="30448"/>
                          <a14:backgroundMark x1="3838" y1="39715" x2="2222" y2="43177"/>
                        </a14:backgroundRemoval>
                      </a14:imgEffect>
                    </a14:imgLayer>
                  </a14:imgProps>
                </a:ext>
              </a:extLst>
            </a:blip>
            <a:srcRect b="62050"/>
            <a:stretch/>
          </p:blipFill>
          <p:spPr>
            <a:xfrm>
              <a:off x="386317" y="517606"/>
              <a:ext cx="4270117" cy="338220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12228" y="4059996"/>
            <a:ext cx="4237882" cy="8571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algn="just"/>
            <a:r>
              <a:rPr lang="en-US" sz="4000" kern="0" spc="-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01</a:t>
            </a:r>
            <a:r>
              <a:rPr lang="en-US" sz="4000" kern="0" spc="-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 </a:t>
            </a:r>
            <a:r>
              <a:rPr lang="ko-KR" altLang="en-US" sz="4000" kern="0" spc="-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프로젝트 </a:t>
            </a:r>
            <a:r>
              <a:rPr lang="ko-KR" altLang="en-US" sz="4000" kern="0" spc="-2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개요</a:t>
            </a:r>
            <a:endParaRPr 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9" name="Object 26">
            <a:extLst>
              <a:ext uri="{FF2B5EF4-FFF2-40B4-BE49-F238E27FC236}">
                <a16:creationId xmlns:a16="http://schemas.microsoft.com/office/drawing/2014/main" id="{55EC4BF0-CEC2-4AEC-ABED-880D591BD6EE}"/>
              </a:ext>
            </a:extLst>
          </p:cNvPr>
          <p:cNvSpPr txBox="1"/>
          <p:nvPr/>
        </p:nvSpPr>
        <p:spPr>
          <a:xfrm>
            <a:off x="10114226" y="6290700"/>
            <a:ext cx="2762671" cy="7461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9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화면 구현</a:t>
            </a:r>
            <a:endParaRPr 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Object 26">
            <a:extLst>
              <a:ext uri="{FF2B5EF4-FFF2-40B4-BE49-F238E27FC236}">
                <a16:creationId xmlns:a16="http://schemas.microsoft.com/office/drawing/2014/main" id="{9DE25927-2D8D-4014-8CDF-C379F778416A}"/>
              </a:ext>
            </a:extLst>
          </p:cNvPr>
          <p:cNvSpPr txBox="1"/>
          <p:nvPr/>
        </p:nvSpPr>
        <p:spPr>
          <a:xfrm>
            <a:off x="14601412" y="5239492"/>
            <a:ext cx="2762671" cy="20690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3900" kern="0" spc="-200" dirty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</a:t>
            </a:r>
            <a:r>
              <a:rPr lang="ko-KR" altLang="en-US" sz="39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</a:t>
            </a:r>
            <a:endParaRPr lang="en-US" altLang="ko-KR" sz="3900" kern="0" spc="-200" dirty="0" smtClean="0">
              <a:solidFill>
                <a:srgbClr val="59595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</a:t>
            </a:r>
            <a:r>
              <a:rPr lang="en-US" altLang="ko-KR" sz="20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</a:t>
            </a:r>
            <a:r>
              <a:rPr lang="en-US" altLang="ko-KR" sz="20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</a:t>
            </a:r>
            <a:r>
              <a:rPr lang="en-US" altLang="ko-KR" sz="20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영업</a:t>
            </a:r>
            <a:r>
              <a:rPr lang="en-US" altLang="ko-KR" sz="20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2000" kern="0" spc="-200" dirty="0">
              <a:solidFill>
                <a:srgbClr val="59595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9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 &amp; A</a:t>
            </a:r>
          </a:p>
          <a:p>
            <a:pPr algn="ctr">
              <a:lnSpc>
                <a:spcPct val="150000"/>
              </a:lnSpc>
            </a:pPr>
            <a:r>
              <a:rPr lang="ko-KR" altLang="en-US" sz="39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</a:t>
            </a:r>
            <a:endParaRPr lang="en-US" altLang="ko-KR" sz="3900" kern="0" spc="-200" dirty="0" smtClean="0">
              <a:solidFill>
                <a:srgbClr val="59595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6411" y="4051716"/>
            <a:ext cx="4596739" cy="8928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algn="just"/>
            <a:r>
              <a:rPr lang="en-US" sz="4000" kern="0" spc="-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02</a:t>
            </a:r>
            <a:r>
              <a:rPr lang="en-US" sz="4000" kern="0" spc="-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 </a:t>
            </a:r>
            <a:r>
              <a:rPr lang="ko-KR" altLang="en-US" sz="4000" kern="0" spc="-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분석 </a:t>
            </a:r>
            <a:r>
              <a:rPr lang="ko-KR" altLang="en-US" sz="4000" kern="0" spc="-2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및 설계</a:t>
            </a:r>
            <a:endParaRPr 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142542" y="4060254"/>
            <a:ext cx="3939455" cy="8928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04</a:t>
            </a:r>
            <a:r>
              <a:rPr lang="en-US" sz="4000" kern="0" spc="-2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 </a:t>
            </a:r>
            <a:r>
              <a:rPr lang="ko-KR" altLang="en-US" sz="4000" kern="0" spc="-200" dirty="0" smtClean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시연</a:t>
            </a:r>
            <a:endParaRPr 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90818" y="4037339"/>
            <a:ext cx="4596739" cy="8928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algn="just"/>
            <a:r>
              <a:rPr lang="en-US" sz="4000" kern="0" spc="-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03</a:t>
            </a:r>
            <a:r>
              <a:rPr lang="en-US" sz="4000" kern="0" spc="-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 </a:t>
            </a:r>
            <a:r>
              <a:rPr lang="ko-KR" altLang="en-US" sz="4000" kern="0" spc="-2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기술 </a:t>
            </a:r>
            <a:r>
              <a:rPr lang="ko-KR" altLang="en-US" sz="4000" kern="0" spc="-2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</a:t>
            </a:r>
            <a:endParaRPr 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8" name="Object 26">
            <a:extLst>
              <a:ext uri="{FF2B5EF4-FFF2-40B4-BE49-F238E27FC236}">
                <a16:creationId xmlns:a16="http://schemas.microsoft.com/office/drawing/2014/main" id="{182BA3AB-A690-4509-9FA7-CCC4A9BE10D2}"/>
              </a:ext>
            </a:extLst>
          </p:cNvPr>
          <p:cNvSpPr txBox="1"/>
          <p:nvPr/>
        </p:nvSpPr>
        <p:spPr>
          <a:xfrm>
            <a:off x="5743629" y="4341508"/>
            <a:ext cx="2549545" cy="464454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9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업무 흐름도</a:t>
            </a:r>
            <a:endParaRPr lang="en-US" altLang="ko-KR" sz="3900" kern="0" spc="-200" dirty="0" smtClean="0">
              <a:solidFill>
                <a:srgbClr val="59595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9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테이블 명세</a:t>
            </a:r>
            <a:endParaRPr 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7" name="Object 6">
            <a:extLst>
              <a:ext uri="{FF2B5EF4-FFF2-40B4-BE49-F238E27FC236}">
                <a16:creationId xmlns:a16="http://schemas.microsoft.com/office/drawing/2014/main" id="{D11BD349-3667-47BA-BCA8-BE847D662E38}"/>
              </a:ext>
            </a:extLst>
          </p:cNvPr>
          <p:cNvSpPr txBox="1"/>
          <p:nvPr/>
        </p:nvSpPr>
        <p:spPr>
          <a:xfrm>
            <a:off x="4319803" y="155182"/>
            <a:ext cx="9730595" cy="15237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8000" kern="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  차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8AB5880A-43EC-4B81-BDE0-88DDBF859447}"/>
              </a:ext>
            </a:extLst>
          </p:cNvPr>
          <p:cNvGrpSpPr/>
          <p:nvPr/>
        </p:nvGrpSpPr>
        <p:grpSpPr>
          <a:xfrm>
            <a:off x="15584803" y="-683073"/>
            <a:ext cx="2300270" cy="2300997"/>
            <a:chOff x="15589729" y="-674308"/>
            <a:chExt cx="2300270" cy="2300997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D419C33E-8CE4-48D0-973C-9055FF318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20000">
              <a:off x="15589729" y="-674308"/>
              <a:ext cx="2300270" cy="2300997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33E387BC-AECF-4C29-B310-1E0A22FC6424}"/>
              </a:ext>
            </a:extLst>
          </p:cNvPr>
          <p:cNvGrpSpPr/>
          <p:nvPr/>
        </p:nvGrpSpPr>
        <p:grpSpPr>
          <a:xfrm>
            <a:off x="15060074" y="1899933"/>
            <a:ext cx="1619729" cy="1552584"/>
            <a:chOff x="15073307" y="2356051"/>
            <a:chExt cx="1619729" cy="1552584"/>
          </a:xfrm>
        </p:grpSpPr>
        <p:pic>
          <p:nvPicPr>
            <p:cNvPr id="28" name="Object 8">
              <a:extLst>
                <a:ext uri="{FF2B5EF4-FFF2-40B4-BE49-F238E27FC236}">
                  <a16:creationId xmlns:a16="http://schemas.microsoft.com/office/drawing/2014/main" id="{C2BD264B-0F0E-4970-8EEB-F423947D1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040000">
              <a:off x="15073307" y="2356051"/>
              <a:ext cx="1619729" cy="1552584"/>
            </a:xfrm>
            <a:prstGeom prst="rect">
              <a:avLst/>
            </a:prstGeom>
          </p:spPr>
        </p:pic>
      </p:grpSp>
      <p:sp>
        <p:nvSpPr>
          <p:cNvPr id="29" name="Object 26">
            <a:extLst>
              <a:ext uri="{FF2B5EF4-FFF2-40B4-BE49-F238E27FC236}">
                <a16:creationId xmlns:a16="http://schemas.microsoft.com/office/drawing/2014/main" id="{182BA3AB-A690-4509-9FA7-CCC4A9BE10D2}"/>
              </a:ext>
            </a:extLst>
          </p:cNvPr>
          <p:cNvSpPr txBox="1"/>
          <p:nvPr/>
        </p:nvSpPr>
        <p:spPr>
          <a:xfrm>
            <a:off x="1300509" y="4341508"/>
            <a:ext cx="2463625" cy="464454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9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개발 동기</a:t>
            </a:r>
            <a:endParaRPr lang="en-US" altLang="ko-KR" sz="3900" kern="0" spc="-200" dirty="0">
              <a:solidFill>
                <a:srgbClr val="59595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나눔스퀘어라운드OTF ExtraBold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900" kern="0" spc="-200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구상</a:t>
            </a:r>
            <a:endParaRPr 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0" y="0"/>
            <a:ext cx="18537652" cy="29714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33600" y="0"/>
            <a:ext cx="7353365" cy="3065618"/>
          </a:xfrm>
          <a:prstGeom prst="rect">
            <a:avLst/>
          </a:prstGeom>
        </p:spPr>
      </p:pic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449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작업  현장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78400" y="9695757"/>
            <a:ext cx="4980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작업자에게 보여지는 생산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현장 모니터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147" y="1338788"/>
            <a:ext cx="14338732" cy="806553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l="25949" t="30351"/>
          <a:stretch/>
        </p:blipFill>
        <p:spPr>
          <a:xfrm>
            <a:off x="7872879" y="2026074"/>
            <a:ext cx="4457700" cy="1890712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6" name="아래쪽 화살표 15"/>
          <p:cNvSpPr/>
          <p:nvPr/>
        </p:nvSpPr>
        <p:spPr>
          <a:xfrm rot="16200000">
            <a:off x="7279343" y="3097100"/>
            <a:ext cx="45508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2509929" y="2428445"/>
            <a:ext cx="51283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공정 선택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공정에서 작업 해야 할 지시 </a:t>
            </a:r>
            <a:r>
              <a:rPr lang="ko-KR" altLang="en-US" sz="200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번호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불러옴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공정에 등록된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설비를 불러옴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0320B69-A015-4F1C-BB91-DB112FE5AA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8" t="17476" r="2794" b="37804"/>
          <a:stretch/>
        </p:blipFill>
        <p:spPr>
          <a:xfrm>
            <a:off x="9609783" y="4400013"/>
            <a:ext cx="6187669" cy="33956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7" name="아래쪽 화살표 15">
            <a:extLst>
              <a:ext uri="{FF2B5EF4-FFF2-40B4-BE49-F238E27FC236}">
                <a16:creationId xmlns:a16="http://schemas.microsoft.com/office/drawing/2014/main" id="{6FC92AD3-96AF-4423-A843-CF1A0D84D203}"/>
              </a:ext>
            </a:extLst>
          </p:cNvPr>
          <p:cNvSpPr/>
          <p:nvPr/>
        </p:nvSpPr>
        <p:spPr>
          <a:xfrm rot="17540026">
            <a:off x="8812706" y="3776000"/>
            <a:ext cx="495612" cy="1350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586592" y="7858555"/>
            <a:ext cx="57288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 선택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</a:t>
            </a:r>
            <a:r>
              <a:rPr lang="en-US" altLang="ko-KR" sz="200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할 제품의 자재 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LOT </a:t>
            </a:r>
            <a:r>
              <a:rPr lang="ko-KR" altLang="en-US" sz="200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목록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조회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지시량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조회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42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/>
      <p:bldP spid="17" grpId="0" animBg="1"/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33600" y="0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449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작업  현장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41719" y="9707897"/>
            <a:ext cx="4854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★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 현장의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실시간 작업 상황 반영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766358" y="1625046"/>
            <a:ext cx="4917877" cy="6353627"/>
            <a:chOff x="1766358" y="1625046"/>
            <a:chExt cx="4917877" cy="635362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1625046"/>
              <a:ext cx="4779235" cy="58873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584854" y="7578563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제작공정에서 작업종료된 상태 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F95B76-EEE9-45BB-93FE-9D6E25E170EE}"/>
                </a:ext>
              </a:extLst>
            </p:cNvPr>
            <p:cNvSpPr txBox="1"/>
            <p:nvPr/>
          </p:nvSpPr>
          <p:spPr>
            <a:xfrm>
              <a:off x="1766358" y="4129533"/>
              <a:ext cx="2763898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시작</a:t>
              </a:r>
              <a:r>
                <a:rPr lang="en-US" altLang="ko-KR" sz="20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</a:t>
              </a:r>
              <a:r>
                <a:rPr lang="ko-KR" altLang="en-US" sz="20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종료 버튼을 누르면</a:t>
              </a:r>
              <a:endPara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 sz="20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버튼을 누른 시각이 기록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093772" y="1623232"/>
            <a:ext cx="4709883" cy="6355441"/>
            <a:chOff x="7109847" y="1605321"/>
            <a:chExt cx="4709883" cy="6355441"/>
          </a:xfrm>
        </p:grpSpPr>
        <p:sp>
          <p:nvSpPr>
            <p:cNvPr id="27" name="TextBox 26"/>
            <p:cNvSpPr txBox="1"/>
            <p:nvPr/>
          </p:nvSpPr>
          <p:spPr>
            <a:xfrm>
              <a:off x="7870469" y="7560652"/>
              <a:ext cx="3185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검사공정에서 작업중인 상태 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17500" t="15185" r="49166" b="10741"/>
            <a:stretch/>
          </p:blipFill>
          <p:spPr>
            <a:xfrm>
              <a:off x="7109847" y="1605321"/>
              <a:ext cx="4709883" cy="588735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grpSp>
        <p:nvGrpSpPr>
          <p:cNvPr id="24" name="그룹 23"/>
          <p:cNvGrpSpPr/>
          <p:nvPr/>
        </p:nvGrpSpPr>
        <p:grpSpPr>
          <a:xfrm>
            <a:off x="12050016" y="3111269"/>
            <a:ext cx="6356227" cy="5345583"/>
            <a:chOff x="11946993" y="5496285"/>
            <a:chExt cx="5566047" cy="468104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0760" y="5930575"/>
              <a:ext cx="4695825" cy="15621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11946993" y="5496285"/>
              <a:ext cx="5566047" cy="35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검사공정에서 작업중인 지시번호는 포장공정에서 선택 불가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C7C4D0-0ED3-418F-BDCD-78C42CEC39DD}"/>
                </a:ext>
              </a:extLst>
            </p:cNvPr>
            <p:cNvSpPr txBox="1"/>
            <p:nvPr/>
          </p:nvSpPr>
          <p:spPr>
            <a:xfrm>
              <a:off x="11946993" y="9840435"/>
              <a:ext cx="5518320" cy="336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9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검사공정에서 작업이 끝나면 포장공정에서 지시번호 선택 가능</a:t>
              </a:r>
              <a:endParaRPr lang="ko-KR" altLang="en-US" sz="19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906984-D42B-4E0F-AA98-B01ED072843F}"/>
              </a:ext>
            </a:extLst>
          </p:cNvPr>
          <p:cNvSpPr/>
          <p:nvPr/>
        </p:nvSpPr>
        <p:spPr>
          <a:xfrm>
            <a:off x="10837180" y="4511577"/>
            <a:ext cx="725383" cy="372293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rcRect l="25832" t="21111" r="49167" b="61112"/>
          <a:stretch/>
        </p:blipFill>
        <p:spPr>
          <a:xfrm>
            <a:off x="12099995" y="5905007"/>
            <a:ext cx="5362465" cy="214498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4" name="오른쪽 화살표 33"/>
          <p:cNvSpPr/>
          <p:nvPr/>
        </p:nvSpPr>
        <p:spPr>
          <a:xfrm>
            <a:off x="11470336" y="4490223"/>
            <a:ext cx="666638" cy="431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7773" y="8044836"/>
            <a:ext cx="4573688" cy="166768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4A6352-863D-4B5C-80B3-044F2381DFB7}"/>
              </a:ext>
            </a:extLst>
          </p:cNvPr>
          <p:cNvSpPr/>
          <p:nvPr/>
        </p:nvSpPr>
        <p:spPr>
          <a:xfrm>
            <a:off x="4545497" y="4049408"/>
            <a:ext cx="1841882" cy="415756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AE8D7B-6502-43E3-9368-8A66AD501FD7}"/>
              </a:ext>
            </a:extLst>
          </p:cNvPr>
          <p:cNvSpPr/>
          <p:nvPr/>
        </p:nvSpPr>
        <p:spPr>
          <a:xfrm>
            <a:off x="4545497" y="4524829"/>
            <a:ext cx="1841882" cy="415756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3">
            <a:extLst>
              <a:ext uri="{FF2B5EF4-FFF2-40B4-BE49-F238E27FC236}">
                <a16:creationId xmlns:a16="http://schemas.microsoft.com/office/drawing/2014/main" id="{6337ED19-FA64-4B40-BA5B-792751BAA414}"/>
              </a:ext>
            </a:extLst>
          </p:cNvPr>
          <p:cNvSpPr/>
          <p:nvPr/>
        </p:nvSpPr>
        <p:spPr>
          <a:xfrm rot="5400000">
            <a:off x="14405375" y="5457046"/>
            <a:ext cx="666638" cy="431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69E682E-02FB-4379-B905-36B22DB06088}"/>
              </a:ext>
            </a:extLst>
          </p:cNvPr>
          <p:cNvSpPr/>
          <p:nvPr/>
        </p:nvSpPr>
        <p:spPr>
          <a:xfrm>
            <a:off x="4355425" y="9209396"/>
            <a:ext cx="725383" cy="372293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54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33600" y="0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449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작업  현장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788" y="1520402"/>
            <a:ext cx="15078075" cy="784385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7798711" y="9623996"/>
            <a:ext cx="2940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공정 이동표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발행 확인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6F40A5-78FA-49FF-9024-D4C6FF79D720}"/>
              </a:ext>
            </a:extLst>
          </p:cNvPr>
          <p:cNvSpPr/>
          <p:nvPr/>
        </p:nvSpPr>
        <p:spPr>
          <a:xfrm>
            <a:off x="4038600" y="5537752"/>
            <a:ext cx="2209800" cy="515495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FD5C6E-1143-426B-BE69-42A60AC617A1}"/>
              </a:ext>
            </a:extLst>
          </p:cNvPr>
          <p:cNvSpPr/>
          <p:nvPr/>
        </p:nvSpPr>
        <p:spPr>
          <a:xfrm>
            <a:off x="9112442" y="5511248"/>
            <a:ext cx="7575358" cy="3826501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톱니 모양의 오른쪽 9">
            <a:extLst>
              <a:ext uri="{FF2B5EF4-FFF2-40B4-BE49-F238E27FC236}">
                <a16:creationId xmlns:a16="http://schemas.microsoft.com/office/drawing/2014/main" id="{DFBCE9E4-17AF-4B50-9762-782734D9A56F}"/>
              </a:ext>
            </a:extLst>
          </p:cNvPr>
          <p:cNvSpPr/>
          <p:nvPr/>
        </p:nvSpPr>
        <p:spPr>
          <a:xfrm>
            <a:off x="6840621" y="5558909"/>
            <a:ext cx="2275134" cy="446675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852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0" y="0"/>
            <a:ext cx="18537652" cy="29714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3600" y="0"/>
            <a:ext cx="7353365" cy="306561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762E80-18ED-4BF5-861B-5CAEF1703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26"/>
          <a:stretch/>
        </p:blipFill>
        <p:spPr>
          <a:xfrm>
            <a:off x="501317" y="1714500"/>
            <a:ext cx="17418181" cy="7492678"/>
          </a:xfrm>
          <a:prstGeom prst="rect">
            <a:avLst/>
          </a:prstGeom>
        </p:spPr>
      </p:pic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449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lang="ko-KR" altLang="en-US" sz="5400" kern="0" spc="-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공정별</a:t>
            </a: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자재 소요 조회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B342E2-4B40-4A8A-AE21-3DBEA5031395}"/>
              </a:ext>
            </a:extLst>
          </p:cNvPr>
          <p:cNvSpPr/>
          <p:nvPr/>
        </p:nvSpPr>
        <p:spPr>
          <a:xfrm>
            <a:off x="3124200" y="3867175"/>
            <a:ext cx="2973978" cy="74192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B3BD13-FCDE-49CB-ACF2-23C4BFB15B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21111" r="26666" b="21111"/>
          <a:stretch/>
        </p:blipFill>
        <p:spPr>
          <a:xfrm>
            <a:off x="6718095" y="2651106"/>
            <a:ext cx="6739987" cy="469392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5" name="1/2 액자 24">
            <a:extLst>
              <a:ext uri="{FF2B5EF4-FFF2-40B4-BE49-F238E27FC236}">
                <a16:creationId xmlns:a16="http://schemas.microsoft.com/office/drawing/2014/main" id="{C6EEDBBB-95BD-499E-9DE7-E57901BBE9F4}"/>
              </a:ext>
            </a:extLst>
          </p:cNvPr>
          <p:cNvSpPr/>
          <p:nvPr/>
        </p:nvSpPr>
        <p:spPr>
          <a:xfrm rot="13195551">
            <a:off x="7365411" y="4416695"/>
            <a:ext cx="221764" cy="266423"/>
          </a:xfrm>
          <a:prstGeom prst="halfFram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49981" y="4609101"/>
            <a:ext cx="2358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POD-210722-00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925283" y="9652218"/>
            <a:ext cx="4437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공정별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자재 소요 현황 조회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F0EC09-5230-4B0E-8279-25EF19A0ECEA}"/>
              </a:ext>
            </a:extLst>
          </p:cNvPr>
          <p:cNvSpPr/>
          <p:nvPr/>
        </p:nvSpPr>
        <p:spPr>
          <a:xfrm>
            <a:off x="15220934" y="3902617"/>
            <a:ext cx="741309" cy="3695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5E2B065B-82BE-4378-AF9C-ECBD5DBCE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t="35221" r="2883" b="31289"/>
          <a:stretch/>
        </p:blipFill>
        <p:spPr>
          <a:xfrm>
            <a:off x="2971800" y="5132492"/>
            <a:ext cx="14478000" cy="340196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B342E2-4B40-4A8A-AE21-3DBEA5031395}"/>
              </a:ext>
            </a:extLst>
          </p:cNvPr>
          <p:cNvSpPr/>
          <p:nvPr/>
        </p:nvSpPr>
        <p:spPr>
          <a:xfrm>
            <a:off x="16079746" y="5451612"/>
            <a:ext cx="1149883" cy="3048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051131" y="8557043"/>
            <a:ext cx="22781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조회 탭에서는</a:t>
            </a:r>
            <a:endParaRPr lang="en-US" altLang="ko-KR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미진행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진행중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완료</a:t>
            </a:r>
            <a:endParaRPr lang="en-US" altLang="ko-KR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조회 가능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오른쪽 화살표 33">
            <a:extLst>
              <a:ext uri="{FF2B5EF4-FFF2-40B4-BE49-F238E27FC236}">
                <a16:creationId xmlns:a16="http://schemas.microsoft.com/office/drawing/2014/main" id="{186BB7FD-4DFD-4492-934E-D578FA5B5E21}"/>
              </a:ext>
            </a:extLst>
          </p:cNvPr>
          <p:cNvSpPr/>
          <p:nvPr/>
        </p:nvSpPr>
        <p:spPr>
          <a:xfrm>
            <a:off x="6059571" y="4245612"/>
            <a:ext cx="936236" cy="431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0BA5DA-2F69-47A7-8F50-599719995F46}"/>
              </a:ext>
            </a:extLst>
          </p:cNvPr>
          <p:cNvSpPr/>
          <p:nvPr/>
        </p:nvSpPr>
        <p:spPr>
          <a:xfrm>
            <a:off x="2961861" y="3425968"/>
            <a:ext cx="1457739" cy="41861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033B9-53E3-4186-BFA7-DD42F83255E6}"/>
              </a:ext>
            </a:extLst>
          </p:cNvPr>
          <p:cNvSpPr/>
          <p:nvPr/>
        </p:nvSpPr>
        <p:spPr>
          <a:xfrm>
            <a:off x="4357888" y="3468412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★ 탭으로 구분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36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5" grpId="0"/>
      <p:bldP spid="26" grpId="0" animBg="1"/>
      <p:bldP spid="24" grpId="0" animBg="1"/>
      <p:bldP spid="29" grpId="0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33600" y="0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114493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생산 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lang="ko-KR" altLang="en-US" sz="5400" kern="0" spc="-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공정별</a:t>
            </a:r>
            <a:r>
              <a:rPr lang="ko-KR" altLang="en-US" sz="5400" kern="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 자재 소요 조회</a:t>
            </a:r>
            <a:r>
              <a:rPr kumimoji="0" lang="en-US" altLang="ko-KR" sz="5400" b="0" i="0" u="none" strike="noStrike" kern="0" cap="none" spc="-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4F8603-3CAC-47EE-8E89-ADC1661BB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51" y="1257300"/>
            <a:ext cx="14924298" cy="83949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14751A-5F52-4592-A6A6-AA9A70CC71A1}"/>
              </a:ext>
            </a:extLst>
          </p:cNvPr>
          <p:cNvSpPr/>
          <p:nvPr/>
        </p:nvSpPr>
        <p:spPr>
          <a:xfrm>
            <a:off x="6746549" y="9652218"/>
            <a:ext cx="4794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공정별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자재 소요 현황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조회 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완료 건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3CDCFC-9D26-4755-A2BD-5715113FB7B9}"/>
              </a:ext>
            </a:extLst>
          </p:cNvPr>
          <p:cNvSpPr/>
          <p:nvPr/>
        </p:nvSpPr>
        <p:spPr>
          <a:xfrm>
            <a:off x="3886290" y="3092122"/>
            <a:ext cx="2973978" cy="74192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853AD9-71AB-4629-BAE6-37C4A0AF5054}"/>
              </a:ext>
            </a:extLst>
          </p:cNvPr>
          <p:cNvSpPr/>
          <p:nvPr/>
        </p:nvSpPr>
        <p:spPr>
          <a:xfrm>
            <a:off x="3813653" y="2781300"/>
            <a:ext cx="1265244" cy="2619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1C7CBE-7376-4F62-A176-3150A13D2D60}"/>
              </a:ext>
            </a:extLst>
          </p:cNvPr>
          <p:cNvSpPr/>
          <p:nvPr/>
        </p:nvSpPr>
        <p:spPr>
          <a:xfrm>
            <a:off x="6894139" y="3459899"/>
            <a:ext cx="4548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제작이 완료된 건에 사용된 자재 조회 가능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03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8845" y="3279993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57101" y="3528926"/>
            <a:ext cx="4771511" cy="2375788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900" kern="0" spc="-15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영업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6041322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  <a:solidFill>
            <a:srgbClr val="7E93EB"/>
          </a:solidFill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  <a:grpFill/>
          </p:spPr>
        </p:pic>
      </p:grpSp>
      <p:sp>
        <p:nvSpPr>
          <p:cNvPr id="11" name="TextBox 10"/>
          <p:cNvSpPr txBox="1"/>
          <p:nvPr/>
        </p:nvSpPr>
        <p:spPr>
          <a:xfrm>
            <a:off x="7731251" y="7041794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품질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자재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영업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44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65725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제품 주문서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16C5584-209E-4A30-A048-29234FABB9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3"/>
          <a:stretch/>
        </p:blipFill>
        <p:spPr>
          <a:xfrm>
            <a:off x="1815013" y="2111738"/>
            <a:ext cx="1465797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C9096A-9663-4E7F-8049-347AEA8CD873}"/>
              </a:ext>
            </a:extLst>
          </p:cNvPr>
          <p:cNvSpPr/>
          <p:nvPr/>
        </p:nvSpPr>
        <p:spPr>
          <a:xfrm>
            <a:off x="5247963" y="9520630"/>
            <a:ext cx="7794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ERP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저장된 주문 목록 중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출고가 되지 않은 주문 목록 확인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086600" y="1853293"/>
            <a:ext cx="7292572" cy="2519712"/>
            <a:chOff x="7086600" y="1043825"/>
            <a:chExt cx="7292572" cy="251971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F58DF3-8090-4814-8899-037FB3641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17407" r="23750" b="17407"/>
            <a:stretch/>
          </p:blipFill>
          <p:spPr>
            <a:xfrm>
              <a:off x="7086600" y="1043825"/>
              <a:ext cx="3308373" cy="231061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5EDE2F-0FEA-42F4-B6A4-8A398B707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17407" r="23750" b="16666"/>
            <a:stretch/>
          </p:blipFill>
          <p:spPr>
            <a:xfrm>
              <a:off x="10924864" y="1048197"/>
              <a:ext cx="3265011" cy="23062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" name="아래쪽 화살표 1"/>
            <p:cNvSpPr/>
            <p:nvPr/>
          </p:nvSpPr>
          <p:spPr>
            <a:xfrm rot="10800000">
              <a:off x="10092104" y="3122094"/>
              <a:ext cx="416527" cy="4414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아래쪽 화살표 13"/>
            <p:cNvSpPr/>
            <p:nvPr/>
          </p:nvSpPr>
          <p:spPr>
            <a:xfrm rot="10800000">
              <a:off x="13944612" y="3102983"/>
              <a:ext cx="434560" cy="460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1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6299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완제품 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/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출고 관리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C9096A-9663-4E7F-8049-347AEA8CD873}"/>
              </a:ext>
            </a:extLst>
          </p:cNvPr>
          <p:cNvSpPr/>
          <p:nvPr/>
        </p:nvSpPr>
        <p:spPr>
          <a:xfrm>
            <a:off x="5513045" y="9717759"/>
            <a:ext cx="7261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입고시키거나 출고시킬 완제품의 추가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삭제가 가능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979E950-D320-43EB-9DF6-E3146B9981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/>
        </p:blipFill>
        <p:spPr>
          <a:xfrm>
            <a:off x="1219200" y="1465407"/>
            <a:ext cx="16100106" cy="805005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C00D5-C4FA-48CC-AA03-7CB22ED91B3C}"/>
              </a:ext>
            </a:extLst>
          </p:cNvPr>
          <p:cNvSpPr/>
          <p:nvPr/>
        </p:nvSpPr>
        <p:spPr>
          <a:xfrm>
            <a:off x="3810000" y="3263050"/>
            <a:ext cx="1173481" cy="468812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96FDC6-E153-47CD-8605-E353FBE931EE}"/>
              </a:ext>
            </a:extLst>
          </p:cNvPr>
          <p:cNvSpPr/>
          <p:nvPr/>
        </p:nvSpPr>
        <p:spPr>
          <a:xfrm>
            <a:off x="5000839" y="3309080"/>
            <a:ext cx="3874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입고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출고를 탭으로 전환하여 사용 가능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95C02D-FCBB-495F-AD38-C517B7790517}"/>
              </a:ext>
            </a:extLst>
          </p:cNvPr>
          <p:cNvSpPr/>
          <p:nvPr/>
        </p:nvSpPr>
        <p:spPr>
          <a:xfrm>
            <a:off x="15834360" y="5356860"/>
            <a:ext cx="411481" cy="304800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E63B77-3E22-475A-98C0-14A9DB411007}"/>
              </a:ext>
            </a:extLst>
          </p:cNvPr>
          <p:cNvSpPr/>
          <p:nvPr/>
        </p:nvSpPr>
        <p:spPr>
          <a:xfrm>
            <a:off x="15713450" y="4965441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 버튼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E93F34-09BB-4C26-AD63-ECF6897EB0DC}"/>
              </a:ext>
            </a:extLst>
          </p:cNvPr>
          <p:cNvSpPr/>
          <p:nvPr/>
        </p:nvSpPr>
        <p:spPr>
          <a:xfrm>
            <a:off x="5700630" y="6388062"/>
            <a:ext cx="38066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LOT_NO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부분 더블 클릭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64C696-D66D-4C2F-9FE4-AE8A9DBB3D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6666" r="23750" b="17407"/>
          <a:stretch/>
        </p:blipFill>
        <p:spPr>
          <a:xfrm>
            <a:off x="9470870" y="5036506"/>
            <a:ext cx="5854162" cy="41350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아래쪽 화살표 15">
            <a:extLst>
              <a:ext uri="{FF2B5EF4-FFF2-40B4-BE49-F238E27FC236}">
                <a16:creationId xmlns:a16="http://schemas.microsoft.com/office/drawing/2014/main" id="{CBD695B5-EB91-4819-BF02-C03D9664DF75}"/>
              </a:ext>
            </a:extLst>
          </p:cNvPr>
          <p:cNvSpPr/>
          <p:nvPr/>
        </p:nvSpPr>
        <p:spPr>
          <a:xfrm rot="16200000">
            <a:off x="9280717" y="5940654"/>
            <a:ext cx="400581" cy="6277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D1EF051-4297-46B7-8E56-ABFD5FD9BFF3}"/>
              </a:ext>
            </a:extLst>
          </p:cNvPr>
          <p:cNvSpPr/>
          <p:nvPr/>
        </p:nvSpPr>
        <p:spPr>
          <a:xfrm>
            <a:off x="9911209" y="7104047"/>
            <a:ext cx="4806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생산이 완료된 완제품의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LOT_NO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선택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1/2 액자 31">
            <a:extLst>
              <a:ext uri="{FF2B5EF4-FFF2-40B4-BE49-F238E27FC236}">
                <a16:creationId xmlns:a16="http://schemas.microsoft.com/office/drawing/2014/main" id="{C4352254-4509-42A3-9A7F-C9EF276ABD64}"/>
              </a:ext>
            </a:extLst>
          </p:cNvPr>
          <p:cNvSpPr/>
          <p:nvPr/>
        </p:nvSpPr>
        <p:spPr>
          <a:xfrm rot="13195551">
            <a:off x="10011726" y="6550505"/>
            <a:ext cx="248672" cy="320968"/>
          </a:xfrm>
          <a:prstGeom prst="halfFrame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7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" grpId="0"/>
      <p:bldP spid="17" grpId="0" animBg="1"/>
      <p:bldP spid="30" grpId="0" animBg="1"/>
      <p:bldP spid="31" grpId="0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6299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완제품 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/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출고 관리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D3B1BAB8-865A-456F-889D-062BABEDE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57300"/>
            <a:ext cx="15634237" cy="879425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952C4F-8BFE-4080-A45D-B566775BD610}"/>
              </a:ext>
            </a:extLst>
          </p:cNvPr>
          <p:cNvSpPr/>
          <p:nvPr/>
        </p:nvSpPr>
        <p:spPr>
          <a:xfrm>
            <a:off x="4798528" y="5728955"/>
            <a:ext cx="11584472" cy="400110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FA548B-DF3E-49BC-86FD-89BC5E2E3D3A}"/>
              </a:ext>
            </a:extLst>
          </p:cNvPr>
          <p:cNvSpPr/>
          <p:nvPr/>
        </p:nvSpPr>
        <p:spPr>
          <a:xfrm>
            <a:off x="10141964" y="6160012"/>
            <a:ext cx="811555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LOT_NO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저장된 지시코드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제품명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입고수량이 자동으로 채워짐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D79C0F-0DE0-4DD4-8DAC-47A2E6D4319C}"/>
              </a:ext>
            </a:extLst>
          </p:cNvPr>
          <p:cNvSpPr/>
          <p:nvPr/>
        </p:nvSpPr>
        <p:spPr>
          <a:xfrm>
            <a:off x="16432696" y="5013655"/>
            <a:ext cx="381000" cy="286194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909DDD-5782-4E36-AE7B-4DA4396516B7}"/>
              </a:ext>
            </a:extLst>
          </p:cNvPr>
          <p:cNvSpPr/>
          <p:nvPr/>
        </p:nvSpPr>
        <p:spPr>
          <a:xfrm>
            <a:off x="15644656" y="4599539"/>
            <a:ext cx="14766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저장 버튼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51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6299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완제품 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/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출고 관리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643B0E58-6C93-4642-A0E2-3A1B4DA27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08" y="1250386"/>
            <a:ext cx="15210584" cy="85559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57A963-000C-4AFC-BA0C-7A2F81F7E336}"/>
              </a:ext>
            </a:extLst>
          </p:cNvPr>
          <p:cNvSpPr/>
          <p:nvPr/>
        </p:nvSpPr>
        <p:spPr>
          <a:xfrm>
            <a:off x="15178792" y="4882847"/>
            <a:ext cx="381000" cy="321013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AF0F3A-FAA3-4E15-8C4B-88134EF97AEF}"/>
              </a:ext>
            </a:extLst>
          </p:cNvPr>
          <p:cNvSpPr/>
          <p:nvPr/>
        </p:nvSpPr>
        <p:spPr>
          <a:xfrm>
            <a:off x="4757639" y="5615340"/>
            <a:ext cx="11125200" cy="321013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F761EF-8960-4B8E-8770-FE846D68A97C}"/>
              </a:ext>
            </a:extLst>
          </p:cNvPr>
          <p:cNvSpPr/>
          <p:nvPr/>
        </p:nvSpPr>
        <p:spPr>
          <a:xfrm>
            <a:off x="14097000" y="4477857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 버튼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0D7195-6BA7-4486-BCA0-C205BEA39A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7478" r="23750" b="16828"/>
          <a:stretch/>
        </p:blipFill>
        <p:spPr>
          <a:xfrm>
            <a:off x="8892073" y="2857500"/>
            <a:ext cx="8458200" cy="59533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아래쪽 화살표 15">
            <a:extLst>
              <a:ext uri="{FF2B5EF4-FFF2-40B4-BE49-F238E27FC236}">
                <a16:creationId xmlns:a16="http://schemas.microsoft.com/office/drawing/2014/main" id="{85794349-B0BE-4D33-A700-CA4A78EC2D76}"/>
              </a:ext>
            </a:extLst>
          </p:cNvPr>
          <p:cNvSpPr/>
          <p:nvPr/>
        </p:nvSpPr>
        <p:spPr>
          <a:xfrm rot="16200000">
            <a:off x="9119826" y="5552196"/>
            <a:ext cx="383652" cy="490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1/2 액자 15">
            <a:extLst>
              <a:ext uri="{FF2B5EF4-FFF2-40B4-BE49-F238E27FC236}">
                <a16:creationId xmlns:a16="http://schemas.microsoft.com/office/drawing/2014/main" id="{3A21AB20-4828-4349-9A72-66A23B10FF29}"/>
              </a:ext>
            </a:extLst>
          </p:cNvPr>
          <p:cNvSpPr/>
          <p:nvPr/>
        </p:nvSpPr>
        <p:spPr>
          <a:xfrm rot="13195551">
            <a:off x="9753247" y="5488998"/>
            <a:ext cx="295503" cy="374335"/>
          </a:xfrm>
          <a:prstGeom prst="halfFrame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FF563E-593F-4FD3-9B56-6762896E10A1}"/>
              </a:ext>
            </a:extLst>
          </p:cNvPr>
          <p:cNvSpPr/>
          <p:nvPr/>
        </p:nvSpPr>
        <p:spPr>
          <a:xfrm>
            <a:off x="5711630" y="5989087"/>
            <a:ext cx="3009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주문코드 부분 더블 클릭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A1EF3B-F22D-43F2-8ABB-E11728E17BED}"/>
              </a:ext>
            </a:extLst>
          </p:cNvPr>
          <p:cNvSpPr/>
          <p:nvPr/>
        </p:nvSpPr>
        <p:spPr>
          <a:xfrm>
            <a:off x="9408598" y="6071559"/>
            <a:ext cx="637225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입고된 제품명과 일치하는 주문 목록 중 원하는 주문 선택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82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2011667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57101" y="1104900"/>
            <a:ext cx="4771511" cy="424812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300" kern="0" spc="-150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01</a:t>
            </a:r>
            <a:endParaRPr 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048906" y="6269925"/>
            <a:ext cx="6187900" cy="15437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algn="ctr"/>
            <a:r>
              <a:rPr lang="ko-KR" altLang="en-US" sz="8000" kern="0" spc="-1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Bold" pitchFamily="34" charset="0"/>
              </a:rPr>
              <a:t>프로젝트 개요</a:t>
            </a:r>
            <a:endParaRPr lang="en-US" sz="8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6299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완제품 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/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출고 관리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텍스트, 스크린샷, 컴퓨터, 실내이(가) 표시된 사진&#10;&#10;자동 생성된 설명">
            <a:extLst>
              <a:ext uri="{FF2B5EF4-FFF2-40B4-BE49-F238E27FC236}">
                <a16:creationId xmlns:a16="http://schemas.microsoft.com/office/drawing/2014/main" id="{6005930F-2CEF-4781-9B9B-BBC725BB7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361970"/>
            <a:ext cx="15163800" cy="85296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F3583B-21AB-486A-957B-D37F9ED3783F}"/>
              </a:ext>
            </a:extLst>
          </p:cNvPr>
          <p:cNvSpPr/>
          <p:nvPr/>
        </p:nvSpPr>
        <p:spPr>
          <a:xfrm>
            <a:off x="4771270" y="4610101"/>
            <a:ext cx="11107054" cy="320040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D56C8E-F835-4091-AC7D-5247276CE7B5}"/>
              </a:ext>
            </a:extLst>
          </p:cNvPr>
          <p:cNvSpPr/>
          <p:nvPr/>
        </p:nvSpPr>
        <p:spPr>
          <a:xfrm>
            <a:off x="15924044" y="3902057"/>
            <a:ext cx="381000" cy="304799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톱니 모양의 오른쪽 18">
            <a:extLst>
              <a:ext uri="{FF2B5EF4-FFF2-40B4-BE49-F238E27FC236}">
                <a16:creationId xmlns:a16="http://schemas.microsoft.com/office/drawing/2014/main" id="{7ADCAC7F-853C-4A83-B182-DF4F9377C0D8}"/>
              </a:ext>
            </a:extLst>
          </p:cNvPr>
          <p:cNvSpPr/>
          <p:nvPr/>
        </p:nvSpPr>
        <p:spPr>
          <a:xfrm rot="6907881">
            <a:off x="12378071" y="5663894"/>
            <a:ext cx="2275134" cy="446675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6B4085-64D4-4360-BDEB-724B4E241712}"/>
              </a:ext>
            </a:extLst>
          </p:cNvPr>
          <p:cNvSpPr/>
          <p:nvPr/>
        </p:nvSpPr>
        <p:spPr>
          <a:xfrm>
            <a:off x="4686907" y="4952630"/>
            <a:ext cx="6450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선택한 주문의 주문코드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거래처명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제품명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주문량 채워짐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83BAEF-46DC-4D88-87A9-7D6384144258}"/>
              </a:ext>
            </a:extLst>
          </p:cNvPr>
          <p:cNvSpPr/>
          <p:nvPr/>
        </p:nvSpPr>
        <p:spPr>
          <a:xfrm>
            <a:off x="15825911" y="4198517"/>
            <a:ext cx="1476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저장 버튼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CBA9F8-BEAC-416E-ABE6-12F2DFA85F0B}"/>
              </a:ext>
            </a:extLst>
          </p:cNvPr>
          <p:cNvSpPr/>
          <p:nvPr/>
        </p:nvSpPr>
        <p:spPr>
          <a:xfrm>
            <a:off x="14260798" y="4956750"/>
            <a:ext cx="2242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주문량 더블 클릭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754369-E58E-4F0D-AAC2-A1215DF51E8C}"/>
              </a:ext>
            </a:extLst>
          </p:cNvPr>
          <p:cNvSpPr/>
          <p:nvPr/>
        </p:nvSpPr>
        <p:spPr>
          <a:xfrm>
            <a:off x="4684477" y="7710762"/>
            <a:ext cx="5573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출고 세부 내역에서 출고할 완제품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LOT_NO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선택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1363264E-4989-4852-BD53-F2EB886625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7" t="71115" r="5833" b="12222"/>
          <a:stretch/>
        </p:blipFill>
        <p:spPr>
          <a:xfrm>
            <a:off x="12150633" y="7368988"/>
            <a:ext cx="3730129" cy="152217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A3E4E3-EFFF-4090-A04F-E7E694B1E12C}"/>
              </a:ext>
            </a:extLst>
          </p:cNvPr>
          <p:cNvSpPr/>
          <p:nvPr/>
        </p:nvSpPr>
        <p:spPr>
          <a:xfrm>
            <a:off x="4771270" y="7351312"/>
            <a:ext cx="11107054" cy="332611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949A74-45B1-4F5A-9242-6DA90E777A08}"/>
              </a:ext>
            </a:extLst>
          </p:cNvPr>
          <p:cNvSpPr/>
          <p:nvPr/>
        </p:nvSpPr>
        <p:spPr>
          <a:xfrm>
            <a:off x="12061574" y="7710762"/>
            <a:ext cx="4243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주문량과 비교하여 출고할 수량 입력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83E18F-21EA-4374-B0EE-BAA92FFF1EBA}"/>
              </a:ext>
            </a:extLst>
          </p:cNvPr>
          <p:cNvSpPr/>
          <p:nvPr/>
        </p:nvSpPr>
        <p:spPr>
          <a:xfrm>
            <a:off x="12220732" y="8572500"/>
            <a:ext cx="799175" cy="282946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745F51-0621-42F4-ADB2-844130A43B71}"/>
              </a:ext>
            </a:extLst>
          </p:cNvPr>
          <p:cNvSpPr/>
          <p:nvPr/>
        </p:nvSpPr>
        <p:spPr>
          <a:xfrm>
            <a:off x="15924044" y="6677641"/>
            <a:ext cx="381000" cy="304799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A6DA3D-A607-4821-A216-D8DB2DD07AE2}"/>
              </a:ext>
            </a:extLst>
          </p:cNvPr>
          <p:cNvSpPr/>
          <p:nvPr/>
        </p:nvSpPr>
        <p:spPr>
          <a:xfrm>
            <a:off x="15825911" y="6974101"/>
            <a:ext cx="1476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저장 버튼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2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/>
      <p:bldP spid="20" grpId="0" animBg="1"/>
      <p:bldP spid="30" grpId="0"/>
      <p:bldP spid="31" grpId="0" animBg="1"/>
      <p:bldP spid="34" grpId="0" animBg="1"/>
      <p:bldP spid="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6299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완제품 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/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출고 조회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C9096A-9663-4E7F-8049-347AEA8CD873}"/>
              </a:ext>
            </a:extLst>
          </p:cNvPr>
          <p:cNvSpPr/>
          <p:nvPr/>
        </p:nvSpPr>
        <p:spPr>
          <a:xfrm>
            <a:off x="6025032" y="9492909"/>
            <a:ext cx="6058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입고된 완제품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출고된 완제품의 내용 조회 가능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5DF5179-0270-47CF-A1EF-F303E93F08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6"/>
          <a:stretch/>
        </p:blipFill>
        <p:spPr>
          <a:xfrm>
            <a:off x="1900122" y="2134520"/>
            <a:ext cx="14487757" cy="668281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18305" y="1535365"/>
            <a:ext cx="8291467" cy="3457572"/>
            <a:chOff x="5214159" y="710908"/>
            <a:chExt cx="8291467" cy="345757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6A1225-560E-449B-8DAB-AD6E8A5E2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8" t="17407" r="24088" b="17407"/>
            <a:stretch/>
          </p:blipFill>
          <p:spPr>
            <a:xfrm>
              <a:off x="6425294" y="710908"/>
              <a:ext cx="3453474" cy="24434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EA9D480-1D16-4FDF-A371-04B9D401D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8" t="17407" r="24088" b="17407"/>
            <a:stretch/>
          </p:blipFill>
          <p:spPr>
            <a:xfrm>
              <a:off x="10052153" y="710908"/>
              <a:ext cx="3453473" cy="24434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9230380-A1F0-46AD-A435-DBF682FE3947}"/>
                </a:ext>
              </a:extLst>
            </p:cNvPr>
            <p:cNvSpPr/>
            <p:nvPr/>
          </p:nvSpPr>
          <p:spPr>
            <a:xfrm>
              <a:off x="5214159" y="3829926"/>
              <a:ext cx="22797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입고 </a:t>
              </a:r>
              <a:r>
                <a:rPr lang="en-US" altLang="ko-KR" sz="16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 </a:t>
              </a:r>
              <a:r>
                <a:rPr lang="ko-KR" altLang="en-US" sz="16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출고 </a:t>
              </a:r>
              <a:r>
                <a:rPr lang="en-US" altLang="ko-KR" sz="16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 </a:t>
              </a:r>
              <a:r>
                <a:rPr lang="ko-KR" altLang="en-US" sz="16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입고 </a:t>
              </a:r>
              <a:r>
                <a:rPr lang="en-US" altLang="ko-KR" sz="16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+ </a:t>
              </a:r>
              <a:r>
                <a:rPr lang="ko-KR" altLang="en-US" sz="16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출고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80F38C-FC39-4312-B45A-55EC0725BFD1}"/>
                </a:ext>
              </a:extLst>
            </p:cNvPr>
            <p:cNvSpPr/>
            <p:nvPr/>
          </p:nvSpPr>
          <p:spPr>
            <a:xfrm>
              <a:off x="5346082" y="3557146"/>
              <a:ext cx="1296570" cy="231170"/>
            </a:xfrm>
            <a:prstGeom prst="rect">
              <a:avLst/>
            </a:prstGeom>
            <a:noFill/>
            <a:ln>
              <a:solidFill>
                <a:srgbClr val="FF725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 rot="10800000">
              <a:off x="9654896" y="3259737"/>
              <a:ext cx="416527" cy="4414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아래쪽 화살표 15"/>
            <p:cNvSpPr/>
            <p:nvPr/>
          </p:nvSpPr>
          <p:spPr>
            <a:xfrm rot="10800000">
              <a:off x="12627677" y="3240626"/>
              <a:ext cx="434560" cy="460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666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6299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반품 목록 관리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8CD0F4-82CA-4829-ACA8-29743A8B1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26" y="1317539"/>
            <a:ext cx="14706600" cy="83376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C95811-976A-4AB7-BA59-052261D22B98}"/>
              </a:ext>
            </a:extLst>
          </p:cNvPr>
          <p:cNvSpPr/>
          <p:nvPr/>
        </p:nvSpPr>
        <p:spPr>
          <a:xfrm>
            <a:off x="4920530" y="9768858"/>
            <a:ext cx="8696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고객사의 요청으로 반품된 완제품 정보의 추가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조회 가능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E734A1-C98B-42A4-902C-13DE3FA287AD}"/>
              </a:ext>
            </a:extLst>
          </p:cNvPr>
          <p:cNvSpPr/>
          <p:nvPr/>
        </p:nvSpPr>
        <p:spPr>
          <a:xfrm>
            <a:off x="15407640" y="4869181"/>
            <a:ext cx="304800" cy="304799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BEC148-373D-4F63-883B-CB298E60EEF0}"/>
              </a:ext>
            </a:extLst>
          </p:cNvPr>
          <p:cNvSpPr/>
          <p:nvPr/>
        </p:nvSpPr>
        <p:spPr>
          <a:xfrm>
            <a:off x="15303898" y="4484311"/>
            <a:ext cx="1476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 버튼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7207BBF-5C7E-4CF5-BD4F-B15CD6F86C41}"/>
              </a:ext>
            </a:extLst>
          </p:cNvPr>
          <p:cNvSpPr/>
          <p:nvPr/>
        </p:nvSpPr>
        <p:spPr>
          <a:xfrm>
            <a:off x="5065072" y="5551603"/>
            <a:ext cx="10963432" cy="354270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6711B4-8708-454D-AF7C-EEF3C02ED185}"/>
              </a:ext>
            </a:extLst>
          </p:cNvPr>
          <p:cNvSpPr/>
          <p:nvPr/>
        </p:nvSpPr>
        <p:spPr>
          <a:xfrm>
            <a:off x="4691952" y="5954383"/>
            <a:ext cx="3806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LOT_NO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부분 더블 클릭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24800" y="2730005"/>
            <a:ext cx="10098835" cy="6781800"/>
            <a:chOff x="7924800" y="2730005"/>
            <a:chExt cx="10098835" cy="67818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CA9DA1-8361-450E-AC19-2192F45E1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28" t="17408" r="22296" b="16666"/>
            <a:stretch/>
          </p:blipFill>
          <p:spPr>
            <a:xfrm>
              <a:off x="8498635" y="2730005"/>
              <a:ext cx="9525000" cy="6781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8" name="아래쪽 화살표 15">
              <a:extLst>
                <a:ext uri="{FF2B5EF4-FFF2-40B4-BE49-F238E27FC236}">
                  <a16:creationId xmlns:a16="http://schemas.microsoft.com/office/drawing/2014/main" id="{CF7E1D1D-F4AE-4E97-985A-E3B3AAB25E8D}"/>
                </a:ext>
              </a:extLst>
            </p:cNvPr>
            <p:cNvSpPr/>
            <p:nvPr/>
          </p:nvSpPr>
          <p:spPr>
            <a:xfrm rot="16200000">
              <a:off x="8161716" y="5314687"/>
              <a:ext cx="360798" cy="8346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1/2 액자 38">
              <a:extLst>
                <a:ext uri="{FF2B5EF4-FFF2-40B4-BE49-F238E27FC236}">
                  <a16:creationId xmlns:a16="http://schemas.microsoft.com/office/drawing/2014/main" id="{61CD1362-55FF-4FEB-97B7-2182950614AA}"/>
                </a:ext>
              </a:extLst>
            </p:cNvPr>
            <p:cNvSpPr/>
            <p:nvPr/>
          </p:nvSpPr>
          <p:spPr>
            <a:xfrm rot="13195551">
              <a:off x="9384985" y="4911489"/>
              <a:ext cx="295503" cy="374335"/>
            </a:xfrm>
            <a:prstGeom prst="halfFrame">
              <a:avLst/>
            </a:prstGeom>
            <a:noFill/>
            <a:ln>
              <a:solidFill>
                <a:srgbClr val="FF725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CE29E00-84D2-4C7A-9AB6-FD2115FF5498}"/>
                </a:ext>
              </a:extLst>
            </p:cNvPr>
            <p:cNvSpPr/>
            <p:nvPr/>
          </p:nvSpPr>
          <p:spPr>
            <a:xfrm>
              <a:off x="9332121" y="5569513"/>
              <a:ext cx="46057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3. </a:t>
              </a:r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출고된 완제품 중 반품 처리할 제품 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6299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반품 목록 관리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C95811-976A-4AB7-BA59-052261D22B98}"/>
              </a:ext>
            </a:extLst>
          </p:cNvPr>
          <p:cNvSpPr/>
          <p:nvPr/>
        </p:nvSpPr>
        <p:spPr>
          <a:xfrm>
            <a:off x="4920530" y="9768858"/>
            <a:ext cx="8696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고객사의 요청으로 반품된 완제품 정보의 추가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조회 가능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8C728C-8676-4691-AC44-4BB92B8C81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8" r="50546" b="5555"/>
          <a:stretch/>
        </p:blipFill>
        <p:spPr>
          <a:xfrm>
            <a:off x="781883" y="1389605"/>
            <a:ext cx="16973886" cy="792498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BD29094-1469-478B-BF2B-054D3464D0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5" t="47037" r="4466" b="44815"/>
          <a:stretch/>
        </p:blipFill>
        <p:spPr>
          <a:xfrm>
            <a:off x="11353800" y="6844558"/>
            <a:ext cx="5791200" cy="838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39DD5B-43F0-45C7-9DAB-FE0609FC9655}"/>
              </a:ext>
            </a:extLst>
          </p:cNvPr>
          <p:cNvSpPr/>
          <p:nvPr/>
        </p:nvSpPr>
        <p:spPr>
          <a:xfrm>
            <a:off x="11521440" y="5454952"/>
            <a:ext cx="5471160" cy="838200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FD3510-5548-4B4E-ABEE-4227E68ED83A}"/>
              </a:ext>
            </a:extLst>
          </p:cNvPr>
          <p:cNvSpPr/>
          <p:nvPr/>
        </p:nvSpPr>
        <p:spPr>
          <a:xfrm>
            <a:off x="4273095" y="6293152"/>
            <a:ext cx="49042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선택한 제품의 완제품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LOT_NO,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고객사명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제품명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주문량이 자동으로 채워짐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63FA40-087A-47D7-80D7-860E85EB9DE9}"/>
              </a:ext>
            </a:extLst>
          </p:cNvPr>
          <p:cNvSpPr/>
          <p:nvPr/>
        </p:nvSpPr>
        <p:spPr>
          <a:xfrm>
            <a:off x="13030200" y="6364899"/>
            <a:ext cx="1710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반품량 입력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CBA6A2-CE9F-4E55-B8D9-30E56062F197}"/>
              </a:ext>
            </a:extLst>
          </p:cNvPr>
          <p:cNvSpPr/>
          <p:nvPr/>
        </p:nvSpPr>
        <p:spPr>
          <a:xfrm>
            <a:off x="12091670" y="7666330"/>
            <a:ext cx="46057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(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주문량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반품량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최종 출고량에 입력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화살표: 톱니 모양의 오른쪽 30">
            <a:extLst>
              <a:ext uri="{FF2B5EF4-FFF2-40B4-BE49-F238E27FC236}">
                <a16:creationId xmlns:a16="http://schemas.microsoft.com/office/drawing/2014/main" id="{694197C3-2DED-4A52-A87A-AAF42BDC2661}"/>
              </a:ext>
            </a:extLst>
          </p:cNvPr>
          <p:cNvSpPr/>
          <p:nvPr/>
        </p:nvSpPr>
        <p:spPr>
          <a:xfrm rot="5400000">
            <a:off x="14515540" y="6370275"/>
            <a:ext cx="838201" cy="45361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B4C8A6F-FCCD-49E9-8407-8A9D3D2D7CEC}"/>
              </a:ext>
            </a:extLst>
          </p:cNvPr>
          <p:cNvSpPr/>
          <p:nvPr/>
        </p:nvSpPr>
        <p:spPr>
          <a:xfrm>
            <a:off x="17060396" y="5088634"/>
            <a:ext cx="365760" cy="278661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E71366-F0AA-445F-8B11-446257D99E75}"/>
              </a:ext>
            </a:extLst>
          </p:cNvPr>
          <p:cNvSpPr/>
          <p:nvPr/>
        </p:nvSpPr>
        <p:spPr>
          <a:xfrm>
            <a:off x="16078200" y="4714543"/>
            <a:ext cx="1476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저장 버튼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7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6299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반품 목록 조회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C95811-976A-4AB7-BA59-052261D22B98}"/>
              </a:ext>
            </a:extLst>
          </p:cNvPr>
          <p:cNvSpPr/>
          <p:nvPr/>
        </p:nvSpPr>
        <p:spPr>
          <a:xfrm>
            <a:off x="4920530" y="9768858"/>
            <a:ext cx="8696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고객사의 요청으로 반품된 완제품 정보의 추가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수정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</a:t>
            </a:r>
            <a:r>
              <a:rPr lang="en-US" altLang="ko-KR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조회 가능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8316C01-F895-418C-B227-9522A3FC2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08" y="1190148"/>
            <a:ext cx="14914435" cy="854061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695CDA-23A0-4DE9-8732-7561B9464253}"/>
              </a:ext>
            </a:extLst>
          </p:cNvPr>
          <p:cNvSpPr/>
          <p:nvPr/>
        </p:nvSpPr>
        <p:spPr>
          <a:xfrm>
            <a:off x="4170900" y="2897199"/>
            <a:ext cx="1204908" cy="419100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8E2967-F06D-4872-B3C3-2178DB3C599E}"/>
              </a:ext>
            </a:extLst>
          </p:cNvPr>
          <p:cNvSpPr/>
          <p:nvPr/>
        </p:nvSpPr>
        <p:spPr>
          <a:xfrm>
            <a:off x="5029200" y="5166360"/>
            <a:ext cx="11277600" cy="739140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F9038B-6FF8-49A6-94FA-BEAB29FF5A1B}"/>
              </a:ext>
            </a:extLst>
          </p:cNvPr>
          <p:cNvSpPr/>
          <p:nvPr/>
        </p:nvSpPr>
        <p:spPr>
          <a:xfrm>
            <a:off x="4998720" y="5943600"/>
            <a:ext cx="4015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반품 처리된 완제품의 정보 조회 가능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8F842B-5716-4CC0-908E-8E3080D5F5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23334" r="62084" b="10996"/>
          <a:stretch/>
        </p:blipFill>
        <p:spPr>
          <a:xfrm>
            <a:off x="10287000" y="738363"/>
            <a:ext cx="4072374" cy="2911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아래쪽 화살표 15">
            <a:extLst>
              <a:ext uri="{FF2B5EF4-FFF2-40B4-BE49-F238E27FC236}">
                <a16:creationId xmlns:a16="http://schemas.microsoft.com/office/drawing/2014/main" id="{C6DAF0AD-4D27-4DB8-9980-BF41968CD02F}"/>
              </a:ext>
            </a:extLst>
          </p:cNvPr>
          <p:cNvSpPr/>
          <p:nvPr/>
        </p:nvSpPr>
        <p:spPr>
          <a:xfrm rot="10800000">
            <a:off x="12945014" y="3755513"/>
            <a:ext cx="495110" cy="411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2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6299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정산 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/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출고 관리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17D6-A4B0-4153-8D69-4AFCFA2F6572}"/>
              </a:ext>
            </a:extLst>
          </p:cNvPr>
          <p:cNvSpPr txBox="1"/>
          <p:nvPr/>
        </p:nvSpPr>
        <p:spPr>
          <a:xfrm>
            <a:off x="3129164" y="9742294"/>
            <a:ext cx="12279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서류상 기록된 완제품 수량과 실제 창고에 있는 완제품 수량이 다를 때 강제로 수량을 맞출 수 있음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A90C683-A6FA-47E7-8E69-CE943CF1AA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9"/>
          <a:stretch/>
        </p:blipFill>
        <p:spPr>
          <a:xfrm>
            <a:off x="1120091" y="1366745"/>
            <a:ext cx="16297469" cy="805726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09DC2-B876-4899-80F5-CEEE18ADB0BC}"/>
              </a:ext>
            </a:extLst>
          </p:cNvPr>
          <p:cNvSpPr/>
          <p:nvPr/>
        </p:nvSpPr>
        <p:spPr>
          <a:xfrm>
            <a:off x="15895320" y="5326380"/>
            <a:ext cx="441112" cy="243840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A2CD0C-AED9-4903-A754-4BA102C4C373}"/>
              </a:ext>
            </a:extLst>
          </p:cNvPr>
          <p:cNvSpPr/>
          <p:nvPr/>
        </p:nvSpPr>
        <p:spPr>
          <a:xfrm>
            <a:off x="6278880" y="5615941"/>
            <a:ext cx="1752600" cy="1131304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1/2 액자 25">
            <a:extLst>
              <a:ext uri="{FF2B5EF4-FFF2-40B4-BE49-F238E27FC236}">
                <a16:creationId xmlns:a16="http://schemas.microsoft.com/office/drawing/2014/main" id="{938EDC93-1C05-4784-B1C8-7D557567EE9E}"/>
              </a:ext>
            </a:extLst>
          </p:cNvPr>
          <p:cNvSpPr/>
          <p:nvPr/>
        </p:nvSpPr>
        <p:spPr>
          <a:xfrm rot="13195551">
            <a:off x="6334079" y="6200533"/>
            <a:ext cx="295503" cy="374335"/>
          </a:xfrm>
          <a:prstGeom prst="halfFrame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A16762-9A1E-4BD5-B1EC-2DB2F143466B}"/>
              </a:ext>
            </a:extLst>
          </p:cNvPr>
          <p:cNvSpPr/>
          <p:nvPr/>
        </p:nvSpPr>
        <p:spPr>
          <a:xfrm>
            <a:off x="15762576" y="4943445"/>
            <a:ext cx="1476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 버튼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AFFB63-4276-4A95-B058-A94B2FFCA2A7}"/>
              </a:ext>
            </a:extLst>
          </p:cNvPr>
          <p:cNvSpPr/>
          <p:nvPr/>
        </p:nvSpPr>
        <p:spPr>
          <a:xfrm>
            <a:off x="5400939" y="5170110"/>
            <a:ext cx="35237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정산입고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정산출고 구분 선택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294FD1-C67B-4155-BB8E-3CC52512E55C}"/>
              </a:ext>
            </a:extLst>
          </p:cNvPr>
          <p:cNvSpPr/>
          <p:nvPr/>
        </p:nvSpPr>
        <p:spPr>
          <a:xfrm>
            <a:off x="8031480" y="6416814"/>
            <a:ext cx="22100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LOT_NO</a:t>
            </a:r>
          </a:p>
          <a:p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부분 더블 클릭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B07784-8717-4E1B-8A93-6AC6AFFA9C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7597" r="23750" b="17407"/>
          <a:stretch/>
        </p:blipFill>
        <p:spPr>
          <a:xfrm>
            <a:off x="9136526" y="3422012"/>
            <a:ext cx="9043131" cy="6297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아래쪽 화살표 15">
            <a:extLst>
              <a:ext uri="{FF2B5EF4-FFF2-40B4-BE49-F238E27FC236}">
                <a16:creationId xmlns:a16="http://schemas.microsoft.com/office/drawing/2014/main" id="{E0DA650C-D9A3-4704-844C-AF1AFA0C4CBF}"/>
              </a:ext>
            </a:extLst>
          </p:cNvPr>
          <p:cNvSpPr/>
          <p:nvPr/>
        </p:nvSpPr>
        <p:spPr>
          <a:xfrm rot="16200000">
            <a:off x="9113832" y="5888104"/>
            <a:ext cx="360798" cy="739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11AD4F6D-C3C5-49E7-B307-2C0C695875CC}"/>
              </a:ext>
            </a:extLst>
          </p:cNvPr>
          <p:cNvSpPr/>
          <p:nvPr/>
        </p:nvSpPr>
        <p:spPr>
          <a:xfrm rot="13195551">
            <a:off x="9991679" y="5436599"/>
            <a:ext cx="295503" cy="374335"/>
          </a:xfrm>
          <a:prstGeom prst="halfFrame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0DD862-2802-44B2-97E7-39B4FEBC511D}"/>
              </a:ext>
            </a:extLst>
          </p:cNvPr>
          <p:cNvSpPr/>
          <p:nvPr/>
        </p:nvSpPr>
        <p:spPr>
          <a:xfrm>
            <a:off x="10263974" y="6060909"/>
            <a:ext cx="2710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정산시킬 완제품 선택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3" grpId="0" animBg="1"/>
      <p:bldP spid="3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6299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정산 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/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출고 관리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17D6-A4B0-4153-8D69-4AFCFA2F6572}"/>
              </a:ext>
            </a:extLst>
          </p:cNvPr>
          <p:cNvSpPr txBox="1"/>
          <p:nvPr/>
        </p:nvSpPr>
        <p:spPr>
          <a:xfrm>
            <a:off x="3129164" y="9742294"/>
            <a:ext cx="12279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서류상 기록된 완제품 수량과 실제 창고에 있는 완제품 수량이 다를 때 강제로 수량을 맞출 수 있음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BBE2FFC-54B2-4AD1-B6AB-8E5386BF37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2"/>
          <a:stretch/>
        </p:blipFill>
        <p:spPr>
          <a:xfrm>
            <a:off x="724066" y="1238844"/>
            <a:ext cx="16839867" cy="831468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7F0468-8676-40BE-A2B3-A9C116F1AAC3}"/>
              </a:ext>
            </a:extLst>
          </p:cNvPr>
          <p:cNvSpPr/>
          <p:nvPr/>
        </p:nvSpPr>
        <p:spPr>
          <a:xfrm>
            <a:off x="11475720" y="5676900"/>
            <a:ext cx="5273040" cy="807720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FB68820-E5B3-4BAC-BF53-C47FC1EEF6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0" t="47037" r="4583" b="45111"/>
          <a:stretch/>
        </p:blipFill>
        <p:spPr>
          <a:xfrm>
            <a:off x="10515600" y="7010554"/>
            <a:ext cx="6846718" cy="9549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화살표: 톱니 모양의 오른쪽 26">
            <a:extLst>
              <a:ext uri="{FF2B5EF4-FFF2-40B4-BE49-F238E27FC236}">
                <a16:creationId xmlns:a16="http://schemas.microsoft.com/office/drawing/2014/main" id="{ED006F4D-7040-4790-B992-3C2967F08142}"/>
              </a:ext>
            </a:extLst>
          </p:cNvPr>
          <p:cNvSpPr/>
          <p:nvPr/>
        </p:nvSpPr>
        <p:spPr>
          <a:xfrm rot="5400000">
            <a:off x="14209504" y="6520783"/>
            <a:ext cx="838201" cy="45361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D7B9CE-35AB-40C5-9A8D-990F9664CD48}"/>
              </a:ext>
            </a:extLst>
          </p:cNvPr>
          <p:cNvSpPr/>
          <p:nvPr/>
        </p:nvSpPr>
        <p:spPr>
          <a:xfrm>
            <a:off x="11977885" y="6534280"/>
            <a:ext cx="2242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정산할 수량 입력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DABF06-95AC-40F5-A45C-17FB08D8DB7F}"/>
              </a:ext>
            </a:extLst>
          </p:cNvPr>
          <p:cNvSpPr/>
          <p:nvPr/>
        </p:nvSpPr>
        <p:spPr>
          <a:xfrm>
            <a:off x="10515600" y="8028403"/>
            <a:ext cx="58721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정산입고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(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기존수량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정산수량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</a:t>
            </a:r>
          </a:p>
          <a:p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정산출고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(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기존수량 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정산수량</a:t>
            </a: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만큼 최종수량에 입력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F0066F-FA8E-4209-A143-FEF24A133F8C}"/>
              </a:ext>
            </a:extLst>
          </p:cNvPr>
          <p:cNvSpPr/>
          <p:nvPr/>
        </p:nvSpPr>
        <p:spPr>
          <a:xfrm>
            <a:off x="16874638" y="5307246"/>
            <a:ext cx="365760" cy="278661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DE86E0-221B-4D08-B518-099827964B4C}"/>
              </a:ext>
            </a:extLst>
          </p:cNvPr>
          <p:cNvSpPr/>
          <p:nvPr/>
        </p:nvSpPr>
        <p:spPr>
          <a:xfrm>
            <a:off x="15908239" y="4918426"/>
            <a:ext cx="1476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저장 버튼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82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sp>
        <p:nvSpPr>
          <p:cNvPr id="28" name="Object 8">
            <a:extLst>
              <a:ext uri="{FF2B5EF4-FFF2-40B4-BE49-F238E27FC236}">
                <a16:creationId xmlns:a16="http://schemas.microsoft.com/office/drawing/2014/main" id="{9CAB4828-B475-49D3-ADFF-DF15389DA27C}"/>
              </a:ext>
            </a:extLst>
          </p:cNvPr>
          <p:cNvSpPr txBox="1"/>
          <p:nvPr/>
        </p:nvSpPr>
        <p:spPr>
          <a:xfrm>
            <a:off x="514017" y="235441"/>
            <a:ext cx="8629983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구현 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– 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영업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(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정산 입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/</a:t>
            </a: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출고 조회</a:t>
            </a:r>
            <a:r>
              <a:rPr kumimoji="0" lang="en-US" altLang="ko-KR" sz="5400" b="0" i="0" u="none" strike="noStrike" kern="0" cap="none" spc="-4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5D6E471-5087-4B67-90FC-663214BC16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706283" y="1359125"/>
            <a:ext cx="17125085" cy="866957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2BDA59-3C73-40C3-8BB0-F669C6FE75E4}"/>
              </a:ext>
            </a:extLst>
          </p:cNvPr>
          <p:cNvSpPr/>
          <p:nvPr/>
        </p:nvSpPr>
        <p:spPr>
          <a:xfrm>
            <a:off x="8260080" y="4503420"/>
            <a:ext cx="2095500" cy="298952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8970C0-F306-4CC6-9E4F-83055C2E88B0}"/>
              </a:ext>
            </a:extLst>
          </p:cNvPr>
          <p:cNvSpPr/>
          <p:nvPr/>
        </p:nvSpPr>
        <p:spPr>
          <a:xfrm>
            <a:off x="4297680" y="5829300"/>
            <a:ext cx="12801600" cy="838200"/>
          </a:xfrm>
          <a:prstGeom prst="rect">
            <a:avLst/>
          </a:prstGeom>
          <a:noFill/>
          <a:ln>
            <a:solidFill>
              <a:srgbClr val="FF72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2C9A36-9059-4746-B91C-C08664FA213A}"/>
              </a:ext>
            </a:extLst>
          </p:cNvPr>
          <p:cNvSpPr/>
          <p:nvPr/>
        </p:nvSpPr>
        <p:spPr>
          <a:xfrm>
            <a:off x="7492124" y="4849986"/>
            <a:ext cx="3837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정산입고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정산출고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구분하여 조회 가능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0858FB-0A88-4FAA-A4A9-675DE5667596}"/>
              </a:ext>
            </a:extLst>
          </p:cNvPr>
          <p:cNvSpPr/>
          <p:nvPr/>
        </p:nvSpPr>
        <p:spPr>
          <a:xfrm>
            <a:off x="4191000" y="6709634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 탭에서 저장한 정산 완제품의 정보 조회 가능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2E38C3-BC6F-48F9-8AD1-E2828429D6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2" t="23699" r="61956" b="11772"/>
          <a:stretch/>
        </p:blipFill>
        <p:spPr>
          <a:xfrm>
            <a:off x="10598517" y="1510521"/>
            <a:ext cx="3581400" cy="25557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아래쪽 화살표 15">
            <a:extLst>
              <a:ext uri="{FF2B5EF4-FFF2-40B4-BE49-F238E27FC236}">
                <a16:creationId xmlns:a16="http://schemas.microsoft.com/office/drawing/2014/main" id="{E28A6977-151F-4554-93A0-C0F7AC321317}"/>
              </a:ext>
            </a:extLst>
          </p:cNvPr>
          <p:cNvSpPr/>
          <p:nvPr/>
        </p:nvSpPr>
        <p:spPr>
          <a:xfrm rot="8599925">
            <a:off x="14000961" y="4062962"/>
            <a:ext cx="464189" cy="597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2011667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57101" y="1104900"/>
            <a:ext cx="4771511" cy="4248123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300" b="0" i="0" u="none" strike="noStrike" kern="0" cap="none" spc="-1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874251" y="6269925"/>
            <a:ext cx="6537209" cy="15437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0" cap="none" spc="-1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시연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3150908" y="4062021"/>
            <a:ext cx="2572814" cy="2572814"/>
            <a:chOff x="13150908" y="4062021"/>
            <a:chExt cx="2572814" cy="257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1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4">
            <a:extLst>
              <a:ext uri="{FF2B5EF4-FFF2-40B4-BE49-F238E27FC236}">
                <a16:creationId xmlns:a16="http://schemas.microsoft.com/office/drawing/2014/main" id="{911ED968-4583-4BF3-86B1-E6C91CC73A51}"/>
              </a:ext>
            </a:extLst>
          </p:cNvPr>
          <p:cNvGrpSpPr/>
          <p:nvPr/>
        </p:nvGrpSpPr>
        <p:grpSpPr>
          <a:xfrm>
            <a:off x="11038546" y="9061699"/>
            <a:ext cx="3537126" cy="687518"/>
            <a:chOff x="1321307" y="8551463"/>
            <a:chExt cx="3537126" cy="687518"/>
          </a:xfrm>
        </p:grpSpPr>
        <p:pic>
          <p:nvPicPr>
            <p:cNvPr id="80" name="Object 46">
              <a:extLst>
                <a:ext uri="{FF2B5EF4-FFF2-40B4-BE49-F238E27FC236}">
                  <a16:creationId xmlns:a16="http://schemas.microsoft.com/office/drawing/2014/main" id="{B6E948A3-59A5-4BA1-BB6D-17FBA8A21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1307" y="8551463"/>
              <a:ext cx="3537126" cy="687518"/>
            </a:xfrm>
            <a:prstGeom prst="rect">
              <a:avLst/>
            </a:prstGeom>
          </p:spPr>
        </p:pic>
      </p:grpSp>
      <p:grpSp>
        <p:nvGrpSpPr>
          <p:cNvPr id="69" name="그룹 1001">
            <a:extLst>
              <a:ext uri="{FF2B5EF4-FFF2-40B4-BE49-F238E27FC236}">
                <a16:creationId xmlns:a16="http://schemas.microsoft.com/office/drawing/2014/main" id="{BCA0CA9E-B175-4260-8308-C236686F701C}"/>
              </a:ext>
            </a:extLst>
          </p:cNvPr>
          <p:cNvGrpSpPr/>
          <p:nvPr/>
        </p:nvGrpSpPr>
        <p:grpSpPr>
          <a:xfrm>
            <a:off x="-95238" y="-133332"/>
            <a:ext cx="18537652" cy="1817516"/>
            <a:chOff x="-95238" y="-133333"/>
            <a:chExt cx="18537652" cy="4152381"/>
          </a:xfrm>
        </p:grpSpPr>
        <p:pic>
          <p:nvPicPr>
            <p:cNvPr id="76" name="Object 2">
              <a:extLst>
                <a:ext uri="{FF2B5EF4-FFF2-40B4-BE49-F238E27FC236}">
                  <a16:creationId xmlns:a16="http://schemas.microsoft.com/office/drawing/2014/main" id="{447F61F6-A749-4B51-9E44-93FA7D56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sp>
        <p:nvSpPr>
          <p:cNvPr id="78" name="Object 8">
            <a:extLst>
              <a:ext uri="{FF2B5EF4-FFF2-40B4-BE49-F238E27FC236}">
                <a16:creationId xmlns:a16="http://schemas.microsoft.com/office/drawing/2014/main" id="{F7A50DD6-D84C-43FB-8969-05A7A6D9DF11}"/>
              </a:ext>
            </a:extLst>
          </p:cNvPr>
          <p:cNvSpPr txBox="1"/>
          <p:nvPr/>
        </p:nvSpPr>
        <p:spPr>
          <a:xfrm>
            <a:off x="514017" y="235441"/>
            <a:ext cx="3467219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345996" y="3537792"/>
            <a:ext cx="3890354" cy="3883712"/>
            <a:chOff x="7178633" y="3696360"/>
            <a:chExt cx="3890354" cy="3883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380000">
              <a:off x="7178633" y="3696360"/>
              <a:ext cx="3890354" cy="3883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72852" y="3944260"/>
            <a:ext cx="3274736" cy="3061583"/>
            <a:chOff x="7505489" y="4102828"/>
            <a:chExt cx="3274736" cy="30615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505489" y="4102828"/>
              <a:ext cx="3274736" cy="306158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543800" y="4914900"/>
            <a:ext cx="3494746" cy="1297587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We’re controller!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153192" y="3595207"/>
            <a:ext cx="3800953" cy="928662"/>
            <a:chOff x="11985829" y="3283586"/>
            <a:chExt cx="3800953" cy="9286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5829" y="3283586"/>
              <a:ext cx="3800953" cy="928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86000" y="3870889"/>
            <a:ext cx="1411328" cy="857382"/>
            <a:chOff x="6118637" y="4029457"/>
            <a:chExt cx="1411328" cy="85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580000">
              <a:off x="6118637" y="4029457"/>
              <a:ext cx="1411328" cy="85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1055" y="8061027"/>
            <a:ext cx="3547128" cy="866647"/>
            <a:chOff x="3127965" y="7333221"/>
            <a:chExt cx="3547128" cy="8666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3127965" y="7333221"/>
              <a:ext cx="3547128" cy="866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31227" y="3791102"/>
            <a:ext cx="1535362" cy="932732"/>
            <a:chOff x="10163864" y="3655434"/>
            <a:chExt cx="1535362" cy="9327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680000">
              <a:off x="10163864" y="3655434"/>
              <a:ext cx="1535362" cy="9327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77745" y="4130140"/>
            <a:ext cx="3567766" cy="976921"/>
            <a:chOff x="2210382" y="3818519"/>
            <a:chExt cx="3567766" cy="9769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0382" y="3818519"/>
              <a:ext cx="3567766" cy="976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18439745">
            <a:off x="9940539" y="6666655"/>
            <a:ext cx="1411328" cy="857382"/>
            <a:chOff x="6838473" y="7027421"/>
            <a:chExt cx="1411328" cy="8573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20000">
              <a:off x="6838473" y="7027421"/>
              <a:ext cx="1411328" cy="8573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19586" y="3067213"/>
            <a:ext cx="3537126" cy="687518"/>
            <a:chOff x="4152223" y="2755592"/>
            <a:chExt cx="3537126" cy="6875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2223" y="2755592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4664" y="2198923"/>
            <a:ext cx="3537126" cy="687518"/>
            <a:chOff x="1247301" y="1887302"/>
            <a:chExt cx="3537126" cy="6875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7301" y="1887302"/>
              <a:ext cx="3537126" cy="68751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423757" y="4366287"/>
            <a:ext cx="3494746" cy="50955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MES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구축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306295" y="3802415"/>
            <a:ext cx="3494746" cy="50955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수행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27808" y="8236414"/>
            <a:ext cx="3494746" cy="50955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커뮤니케이션 </a:t>
            </a:r>
            <a:r>
              <a:rPr kumimoji="0" lang="en-US" altLang="ko-KR" sz="2800" b="0" i="0" u="none" strike="noStrike" kern="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/ </a:t>
            </a:r>
            <a:r>
              <a:rPr kumimoji="0" lang="ko-KR" altLang="en-US" sz="2800" b="0" i="0" u="none" strike="noStrike" kern="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협업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2454045" y="3186387"/>
            <a:ext cx="902761" cy="692071"/>
            <a:chOff x="2286682" y="2874766"/>
            <a:chExt cx="902761" cy="6920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540000">
              <a:off x="2286682" y="2874766"/>
              <a:ext cx="902761" cy="6920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28298" y="3490246"/>
            <a:ext cx="816960" cy="496303"/>
            <a:chOff x="3460935" y="3178625"/>
            <a:chExt cx="816960" cy="4963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820000">
              <a:off x="3460935" y="3178625"/>
              <a:ext cx="816960" cy="4963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07114" y="9218807"/>
            <a:ext cx="3537126" cy="687518"/>
            <a:chOff x="1321307" y="8551463"/>
            <a:chExt cx="3537126" cy="6875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1307" y="8551463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56080" y="9047764"/>
            <a:ext cx="816960" cy="496303"/>
            <a:chOff x="4870273" y="8380420"/>
            <a:chExt cx="816960" cy="4963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60000">
              <a:off x="4870273" y="8380420"/>
              <a:ext cx="816960" cy="4963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088338" y="7082376"/>
            <a:ext cx="3537126" cy="687518"/>
            <a:chOff x="1705074" y="6152983"/>
            <a:chExt cx="3537126" cy="68751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5074" y="6152983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 rot="20451345">
            <a:off x="6611957" y="7910849"/>
            <a:ext cx="816960" cy="496303"/>
            <a:chOff x="2464242" y="7134215"/>
            <a:chExt cx="816960" cy="4963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340000">
              <a:off x="2464242" y="7134215"/>
              <a:ext cx="816960" cy="4963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920291" y="2310179"/>
            <a:ext cx="3537126" cy="812773"/>
            <a:chOff x="13752928" y="2123813"/>
            <a:chExt cx="3537126" cy="68751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2928" y="2123813"/>
              <a:ext cx="3537126" cy="68751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119061" y="2802344"/>
            <a:ext cx="663468" cy="496303"/>
            <a:chOff x="12951698" y="2490723"/>
            <a:chExt cx="663468" cy="49630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320000">
              <a:off x="12951698" y="2490723"/>
              <a:ext cx="663468" cy="49630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141692" y="5045938"/>
            <a:ext cx="3537126" cy="687518"/>
            <a:chOff x="13209987" y="4734317"/>
            <a:chExt cx="3537126" cy="68751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9987" y="4734317"/>
              <a:ext cx="3537126" cy="68751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473122" y="4766550"/>
            <a:ext cx="816960" cy="496303"/>
            <a:chOff x="12541417" y="4454929"/>
            <a:chExt cx="816960" cy="4963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3600000">
              <a:off x="12541417" y="4454929"/>
              <a:ext cx="816960" cy="49630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4376952" y="3234011"/>
            <a:ext cx="3494746" cy="38094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스마트팩토리에 대한 이해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435854" y="2347400"/>
            <a:ext cx="3494746" cy="38094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MES</a:t>
            </a:r>
            <a:r>
              <a:rPr lang="ko-KR" altLang="en-US" sz="2000" dirty="0">
                <a:solidFill>
                  <a:prstClr val="black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시스템 이해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088338" y="7239902"/>
            <a:ext cx="3494746" cy="38094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현업의 커뮤니케이션 상황 이해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028304" y="9372094"/>
            <a:ext cx="3494746" cy="38094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협업의 중요성 이해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4162882" y="5211880"/>
            <a:ext cx="3494746" cy="38094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CRUD</a:t>
            </a:r>
            <a:r>
              <a:rPr kumimoji="0" lang="ko-KR" altLang="en-US" sz="2000" b="0" i="0" u="none" strike="noStrike" kern="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를 기반으로 한</a:t>
            </a:r>
            <a:endParaRPr kumimoji="0" lang="en-US" altLang="ko-KR" sz="2000" b="0" i="0" u="none" strike="noStrike" kern="0" cap="none" spc="-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나눔스퀘어라운드OTF Regular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개인의 개발</a:t>
            </a:r>
            <a:r>
              <a:rPr lang="en-US" altLang="ko-KR" sz="2000" kern="0" spc="-10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 </a:t>
            </a:r>
            <a:r>
              <a:rPr kumimoji="0" lang="ko-KR" altLang="en-US" sz="2000" b="0" i="0" u="none" strike="noStrike" kern="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역량 향상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3984761" y="2524004"/>
            <a:ext cx="3494746" cy="38094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실제 개발 경험을 통한</a:t>
            </a:r>
            <a:endParaRPr kumimoji="0" lang="en-US" altLang="ko-KR" sz="2000" b="0" i="0" u="none" strike="noStrike" kern="0" cap="none" spc="-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나눔스퀘어라운드OTF Regular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응용력 향상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5" name="그룹 1021">
            <a:extLst>
              <a:ext uri="{FF2B5EF4-FFF2-40B4-BE49-F238E27FC236}">
                <a16:creationId xmlns:a16="http://schemas.microsoft.com/office/drawing/2014/main" id="{137F4AA5-63AD-4666-A7C6-251137223EAA}"/>
              </a:ext>
            </a:extLst>
          </p:cNvPr>
          <p:cNvGrpSpPr/>
          <p:nvPr/>
        </p:nvGrpSpPr>
        <p:grpSpPr>
          <a:xfrm rot="2252218">
            <a:off x="12374470" y="4601673"/>
            <a:ext cx="816960" cy="1030812"/>
            <a:chOff x="12541417" y="4454929"/>
            <a:chExt cx="816960" cy="496303"/>
          </a:xfrm>
        </p:grpSpPr>
        <p:pic>
          <p:nvPicPr>
            <p:cNvPr id="57" name="Object 67">
              <a:extLst>
                <a:ext uri="{FF2B5EF4-FFF2-40B4-BE49-F238E27FC236}">
                  <a16:creationId xmlns:a16="http://schemas.microsoft.com/office/drawing/2014/main" id="{D0E96D61-3549-4EF0-81C7-D73DBFDF5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3600000">
              <a:off x="12541417" y="4454929"/>
              <a:ext cx="816960" cy="496303"/>
            </a:xfrm>
            <a:prstGeom prst="rect">
              <a:avLst/>
            </a:prstGeom>
          </p:spPr>
        </p:pic>
      </p:grpSp>
      <p:grpSp>
        <p:nvGrpSpPr>
          <p:cNvPr id="60" name="그룹 1020">
            <a:extLst>
              <a:ext uri="{FF2B5EF4-FFF2-40B4-BE49-F238E27FC236}">
                <a16:creationId xmlns:a16="http://schemas.microsoft.com/office/drawing/2014/main" id="{CA0EC362-6B1B-4996-977F-4E2CD5CA53D2}"/>
              </a:ext>
            </a:extLst>
          </p:cNvPr>
          <p:cNvGrpSpPr/>
          <p:nvPr/>
        </p:nvGrpSpPr>
        <p:grpSpPr>
          <a:xfrm>
            <a:off x="12197171" y="6048444"/>
            <a:ext cx="3603870" cy="770192"/>
            <a:chOff x="13209987" y="5652048"/>
            <a:chExt cx="3537126" cy="687518"/>
          </a:xfrm>
        </p:grpSpPr>
        <p:pic>
          <p:nvPicPr>
            <p:cNvPr id="61" name="Object 64">
              <a:extLst>
                <a:ext uri="{FF2B5EF4-FFF2-40B4-BE49-F238E27FC236}">
                  <a16:creationId xmlns:a16="http://schemas.microsoft.com/office/drawing/2014/main" id="{0A4D6B37-CCF7-48BB-8DC2-BD29ECA5E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9987" y="5652048"/>
              <a:ext cx="3537126" cy="687518"/>
            </a:xfrm>
            <a:prstGeom prst="rect">
              <a:avLst/>
            </a:prstGeom>
          </p:spPr>
        </p:pic>
      </p:grpSp>
      <p:sp>
        <p:nvSpPr>
          <p:cNvPr id="58" name="Object 74">
            <a:extLst>
              <a:ext uri="{FF2B5EF4-FFF2-40B4-BE49-F238E27FC236}">
                <a16:creationId xmlns:a16="http://schemas.microsoft.com/office/drawing/2014/main" id="{2B57AC59-F98C-481F-A0BF-17C3AFD50BDE}"/>
              </a:ext>
            </a:extLst>
          </p:cNvPr>
          <p:cNvSpPr txBox="1"/>
          <p:nvPr/>
        </p:nvSpPr>
        <p:spPr>
          <a:xfrm>
            <a:off x="12237388" y="6234955"/>
            <a:ext cx="3494746" cy="38094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DB </a:t>
            </a:r>
            <a:r>
              <a:rPr kumimoji="0" lang="ko-KR" altLang="en-US" sz="2000" b="0" i="0" u="none" strike="noStrike" kern="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설계를 통한 역량 향상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3" name="그룹 1015">
            <a:extLst>
              <a:ext uri="{FF2B5EF4-FFF2-40B4-BE49-F238E27FC236}">
                <a16:creationId xmlns:a16="http://schemas.microsoft.com/office/drawing/2014/main" id="{D8B411B6-3520-4EC7-ADCA-4D86B90BE2E2}"/>
              </a:ext>
            </a:extLst>
          </p:cNvPr>
          <p:cNvGrpSpPr/>
          <p:nvPr/>
        </p:nvGrpSpPr>
        <p:grpSpPr>
          <a:xfrm rot="16200000">
            <a:off x="10793419" y="8441345"/>
            <a:ext cx="816960" cy="496303"/>
            <a:chOff x="4870273" y="8380420"/>
            <a:chExt cx="816960" cy="496303"/>
          </a:xfrm>
        </p:grpSpPr>
        <p:pic>
          <p:nvPicPr>
            <p:cNvPr id="64" name="Object 49">
              <a:extLst>
                <a:ext uri="{FF2B5EF4-FFF2-40B4-BE49-F238E27FC236}">
                  <a16:creationId xmlns:a16="http://schemas.microsoft.com/office/drawing/2014/main" id="{2F9334E3-B03E-42D1-9FAA-9A19A72C7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60000">
              <a:off x="4870273" y="8380420"/>
              <a:ext cx="816960" cy="496303"/>
            </a:xfrm>
            <a:prstGeom prst="rect">
              <a:avLst/>
            </a:prstGeom>
          </p:spPr>
        </p:pic>
      </p:grpSp>
      <p:sp>
        <p:nvSpPr>
          <p:cNvPr id="66" name="Object 73">
            <a:extLst>
              <a:ext uri="{FF2B5EF4-FFF2-40B4-BE49-F238E27FC236}">
                <a16:creationId xmlns:a16="http://schemas.microsoft.com/office/drawing/2014/main" id="{E7C1EFD4-A18D-4BB7-9310-3F6B4E4B71B5}"/>
              </a:ext>
            </a:extLst>
          </p:cNvPr>
          <p:cNvSpPr txBox="1"/>
          <p:nvPr/>
        </p:nvSpPr>
        <p:spPr>
          <a:xfrm>
            <a:off x="11059736" y="9219168"/>
            <a:ext cx="3494746" cy="38094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Regular" pitchFamily="34" charset="0"/>
              </a:rPr>
              <a:t>개발 협업 툴에 대한 이해와 응용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9151" y="-800099"/>
            <a:ext cx="14630400" cy="11811000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70022" y="6736262"/>
            <a:ext cx="4321167" cy="737728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1C150C-F4B2-46CB-B9CA-5C89744050B8}"/>
              </a:ext>
            </a:extLst>
          </p:cNvPr>
          <p:cNvGrpSpPr/>
          <p:nvPr/>
        </p:nvGrpSpPr>
        <p:grpSpPr>
          <a:xfrm>
            <a:off x="5744688" y="7660488"/>
            <a:ext cx="13165250" cy="1973078"/>
            <a:chOff x="7659226" y="5878330"/>
            <a:chExt cx="13165250" cy="19730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659226" y="5878330"/>
              <a:ext cx="2099895" cy="1973078"/>
              <a:chOff x="7659226" y="6814551"/>
              <a:chExt cx="2099895" cy="19730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7659226" y="6814551"/>
                <a:ext cx="2099895" cy="197307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99056" y="6426154"/>
              <a:ext cx="1041328" cy="874476"/>
              <a:chOff x="8199056" y="7362375"/>
              <a:chExt cx="1041328" cy="87447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99056" y="7362375"/>
                <a:ext cx="1041328" cy="874476"/>
              </a:xfrm>
              <a:prstGeom prst="rect">
                <a:avLst/>
              </a:prstGeom>
            </p:spPr>
          </p:pic>
        </p:grp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D5938734-3999-43B2-AC5C-018E7BB8A459}"/>
                </a:ext>
              </a:extLst>
            </p:cNvPr>
            <p:cNvSpPr txBox="1"/>
            <p:nvPr/>
          </p:nvSpPr>
          <p:spPr>
            <a:xfrm>
              <a:off x="10351048" y="5898232"/>
              <a:ext cx="6244476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i="0" u="none" strike="noStrike" kern="0" cap="none" spc="-200" normalizeH="0" baseline="0" noProof="0" dirty="0">
                  <a:ln>
                    <a:noFill/>
                  </a:ln>
                  <a:solidFill>
                    <a:srgbClr val="FF725D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기대효과</a:t>
              </a:r>
              <a:endPara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725D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3" name="Object 14">
              <a:extLst>
                <a:ext uri="{FF2B5EF4-FFF2-40B4-BE49-F238E27FC236}">
                  <a16:creationId xmlns:a16="http://schemas.microsoft.com/office/drawing/2014/main" id="{679949EE-6EC1-440F-847C-DFAF3C159483}"/>
                </a:ext>
              </a:extLst>
            </p:cNvPr>
            <p:cNvSpPr txBox="1"/>
            <p:nvPr/>
          </p:nvSpPr>
          <p:spPr>
            <a:xfrm>
              <a:off x="10351048" y="6457483"/>
              <a:ext cx="10473428" cy="127311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>
                <a:lnSpc>
                  <a:spcPct val="150000"/>
                </a:lnSpc>
              </a:pPr>
              <a:r>
                <a:rPr lang="ko-KR" altLang="en-US" sz="24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모든 </a:t>
              </a:r>
              <a:r>
                <a:rPr lang="ko-KR" alt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시스템의 자동화를 통해</a:t>
              </a:r>
              <a:endPara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업무 정확성과 효율성을 향상시킴</a:t>
              </a:r>
              <a:endPara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93C0FA6-6F53-400F-8DBF-D5D433DB8FCB}"/>
              </a:ext>
            </a:extLst>
          </p:cNvPr>
          <p:cNvGrpSpPr/>
          <p:nvPr/>
        </p:nvGrpSpPr>
        <p:grpSpPr>
          <a:xfrm>
            <a:off x="5715000" y="1271680"/>
            <a:ext cx="13165250" cy="2056116"/>
            <a:chOff x="7659226" y="2782584"/>
            <a:chExt cx="13165250" cy="2056116"/>
          </a:xfrm>
        </p:grpSpPr>
        <p:sp>
          <p:nvSpPr>
            <p:cNvPr id="10" name="Object 10"/>
            <p:cNvSpPr txBox="1"/>
            <p:nvPr/>
          </p:nvSpPr>
          <p:spPr>
            <a:xfrm>
              <a:off x="10351048" y="2826404"/>
              <a:ext cx="6244476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i="0" u="none" strike="noStrike" kern="0" cap="none" spc="-200" normalizeH="0" baseline="0" noProof="0">
                  <a:ln>
                    <a:noFill/>
                  </a:ln>
                  <a:solidFill>
                    <a:srgbClr val="FF725D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스마트팩토리의 </a:t>
              </a:r>
              <a:r>
                <a:rPr kumimoji="0" lang="ko-KR" altLang="en-US" sz="3600" i="0" u="none" strike="noStrike" kern="0" cap="none" spc="-200" normalizeH="0" baseline="0" noProof="0" dirty="0">
                  <a:ln>
                    <a:noFill/>
                  </a:ln>
                  <a:solidFill>
                    <a:srgbClr val="FF725D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상용화</a:t>
              </a:r>
              <a:endPara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7659226" y="2782584"/>
              <a:ext cx="2120987" cy="1982932"/>
              <a:chOff x="7659226" y="1533399"/>
              <a:chExt cx="2120987" cy="198293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7659226" y="1533399"/>
                <a:ext cx="2120987" cy="1982932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>
              <a:off x="10351048" y="3391175"/>
              <a:ext cx="10473428" cy="127311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4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차 산업혁명 시대를 </a:t>
              </a:r>
              <a:r>
                <a:rPr lang="ko-KR" altLang="en-US" sz="2400" kern="0" spc="-2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맞아 스마트팩토리의 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상용화가 진행 중</a:t>
              </a:r>
              <a:r>
                <a:rPr lang="en-US" altLang="ko-KR" sz="24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이에 따라 </a:t>
              </a:r>
              <a:r>
                <a:rPr lang="en-US" altLang="ko-KR" sz="24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MES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또한 활성화 되고 있음</a:t>
              </a:r>
              <a:endParaRPr lang="en-US" altLang="ko-KR" sz="24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8403005" y="3265361"/>
              <a:ext cx="614383" cy="947171"/>
              <a:chOff x="8403005" y="2016176"/>
              <a:chExt cx="614383" cy="94717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403005" y="2016176"/>
                <a:ext cx="614383" cy="947171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4FD10E-F8A4-4712-AB1B-A7B8751D58EE}"/>
                </a:ext>
              </a:extLst>
            </p:cNvPr>
            <p:cNvSpPr txBox="1"/>
            <p:nvPr/>
          </p:nvSpPr>
          <p:spPr>
            <a:xfrm>
              <a:off x="10351048" y="4530923"/>
              <a:ext cx="59940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</a:rPr>
                <a:t>* MES(Manufacturing Execution System) :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</a:rPr>
                <a:t>제조실행시스템</a:t>
              </a:r>
            </a:p>
          </p:txBody>
        </p:sp>
      </p:grpSp>
      <p:sp>
        <p:nvSpPr>
          <p:cNvPr id="43" name="Object 8">
            <a:extLst>
              <a:ext uri="{FF2B5EF4-FFF2-40B4-BE49-F238E27FC236}">
                <a16:creationId xmlns:a16="http://schemas.microsoft.com/office/drawing/2014/main" id="{7ED585C0-F158-45B3-BCE1-C0C6648A7693}"/>
              </a:ext>
            </a:extLst>
          </p:cNvPr>
          <p:cNvSpPr txBox="1"/>
          <p:nvPr/>
        </p:nvSpPr>
        <p:spPr>
          <a:xfrm>
            <a:off x="514017" y="235441"/>
            <a:ext cx="3467219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0" cap="none" spc="-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개발 동기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A18D2889-31A5-4AAE-8EA0-1875BCA231D2}"/>
              </a:ext>
            </a:extLst>
          </p:cNvPr>
          <p:cNvSpPr/>
          <p:nvPr/>
        </p:nvSpPr>
        <p:spPr>
          <a:xfrm>
            <a:off x="11080226" y="3404548"/>
            <a:ext cx="897667" cy="964304"/>
          </a:xfrm>
          <a:prstGeom prst="mathPlus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같음 기호 8">
            <a:extLst>
              <a:ext uri="{FF2B5EF4-FFF2-40B4-BE49-F238E27FC236}">
                <a16:creationId xmlns:a16="http://schemas.microsoft.com/office/drawing/2014/main" id="{43FFA5D7-1F3B-4DE2-B76F-1EE5E6067CE1}"/>
              </a:ext>
            </a:extLst>
          </p:cNvPr>
          <p:cNvSpPr/>
          <p:nvPr/>
        </p:nvSpPr>
        <p:spPr>
          <a:xfrm rot="5400000">
            <a:off x="11088463" y="6663032"/>
            <a:ext cx="881191" cy="737728"/>
          </a:xfrm>
          <a:prstGeom prst="mathEqual">
            <a:avLst/>
          </a:prstGeom>
          <a:solidFill>
            <a:srgbClr val="7E93EB"/>
          </a:solidFill>
          <a:ln>
            <a:solidFill>
              <a:srgbClr val="7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C294C9-E3EB-4EE0-9BC2-A35AB9D0A96E}"/>
              </a:ext>
            </a:extLst>
          </p:cNvPr>
          <p:cNvGrpSpPr/>
          <p:nvPr/>
        </p:nvGrpSpPr>
        <p:grpSpPr>
          <a:xfrm>
            <a:off x="5744688" y="4422617"/>
            <a:ext cx="13135562" cy="2092483"/>
            <a:chOff x="5744688" y="4422617"/>
            <a:chExt cx="13135562" cy="209248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B3C1EE7-9EE3-4470-83E6-2699D8903B88}"/>
                </a:ext>
              </a:extLst>
            </p:cNvPr>
            <p:cNvGrpSpPr/>
            <p:nvPr/>
          </p:nvGrpSpPr>
          <p:grpSpPr>
            <a:xfrm>
              <a:off x="5744688" y="4422617"/>
              <a:ext cx="13135562" cy="2092483"/>
              <a:chOff x="7684151" y="4243856"/>
              <a:chExt cx="13135562" cy="2092483"/>
            </a:xfrm>
          </p:grpSpPr>
          <p:sp>
            <p:nvSpPr>
              <p:cNvPr id="36" name="Object 15">
                <a:extLst>
                  <a:ext uri="{FF2B5EF4-FFF2-40B4-BE49-F238E27FC236}">
                    <a16:creationId xmlns:a16="http://schemas.microsoft.com/office/drawing/2014/main" id="{CC132B15-AAA7-4A28-9FAD-B20924F8BFA9}"/>
                  </a:ext>
                </a:extLst>
              </p:cNvPr>
              <p:cNvSpPr txBox="1"/>
              <p:nvPr/>
            </p:nvSpPr>
            <p:spPr>
              <a:xfrm>
                <a:off x="10346285" y="4365732"/>
                <a:ext cx="6244476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ko-KR" altLang="en-US" sz="3600" kern="0" spc="-200">
                    <a:solidFill>
                      <a:srgbClr val="FFC57D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국내 마스크 산업의 성장</a:t>
                </a:r>
                <a:endParaRPr 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7" name="Object 16">
                <a:extLst>
                  <a:ext uri="{FF2B5EF4-FFF2-40B4-BE49-F238E27FC236}">
                    <a16:creationId xmlns:a16="http://schemas.microsoft.com/office/drawing/2014/main" id="{7A264B34-8344-485A-8E35-C9F232FD0AFC}"/>
                  </a:ext>
                </a:extLst>
              </p:cNvPr>
              <p:cNvSpPr txBox="1"/>
              <p:nvPr/>
            </p:nvSpPr>
            <p:spPr>
              <a:xfrm>
                <a:off x="10346285" y="5020478"/>
                <a:ext cx="10473428" cy="127311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>
                  <a:lnSpc>
                    <a:spcPct val="150000"/>
                  </a:lnSpc>
                </a:pPr>
                <a:r>
                  <a:rPr lang="ko-KR" altLang="en-US" sz="240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코로나</a:t>
                </a:r>
                <a:r>
                  <a:rPr lang="en-US" altLang="ko-KR" sz="240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19 </a:t>
                </a:r>
                <a:r>
                  <a:rPr lang="ko-KR" altLang="en-US" sz="240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확산에 따라 마스크 시장이 커지면서</a:t>
                </a:r>
                <a:endParaRPr lang="en-US" altLang="ko-KR" sz="24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240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마스크 제조 시스템의 전문성 및 효율성 요구 </a:t>
                </a:r>
                <a:endParaRPr 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grpSp>
            <p:nvGrpSpPr>
              <p:cNvPr id="38" name="그룹 1004">
                <a:extLst>
                  <a:ext uri="{FF2B5EF4-FFF2-40B4-BE49-F238E27FC236}">
                    <a16:creationId xmlns:a16="http://schemas.microsoft.com/office/drawing/2014/main" id="{056F42A5-C749-400C-97AD-CC8D12A02009}"/>
                  </a:ext>
                </a:extLst>
              </p:cNvPr>
              <p:cNvGrpSpPr/>
              <p:nvPr/>
            </p:nvGrpSpPr>
            <p:grpSpPr>
              <a:xfrm>
                <a:off x="7684151" y="4243856"/>
                <a:ext cx="2096062" cy="2092483"/>
                <a:chOff x="7659226" y="4091456"/>
                <a:chExt cx="2096062" cy="2092483"/>
              </a:xfrm>
            </p:grpSpPr>
            <p:pic>
              <p:nvPicPr>
                <p:cNvPr id="39" name="Object 19">
                  <a:extLst>
                    <a:ext uri="{FF2B5EF4-FFF2-40B4-BE49-F238E27FC236}">
                      <a16:creationId xmlns:a16="http://schemas.microsoft.com/office/drawing/2014/main" id="{0967A73E-D46B-443E-82F7-75E9B5FCA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59226" y="4091456"/>
                  <a:ext cx="2096062" cy="209248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D74278F-3783-42FC-8712-E975A3C6D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0958" y="4678175"/>
              <a:ext cx="1581366" cy="15813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17528" y="2359020"/>
            <a:ext cx="6027193" cy="6128871"/>
            <a:chOff x="15317528" y="2359020"/>
            <a:chExt cx="6027193" cy="6128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5317528" y="2359020"/>
              <a:ext cx="6027193" cy="61288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6326" y="-2420039"/>
            <a:ext cx="7409626" cy="4573412"/>
            <a:chOff x="-2126326" y="-2420039"/>
            <a:chExt cx="7409626" cy="457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22903" y="3899230"/>
            <a:ext cx="13643687" cy="2352301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300" kern="0" spc="-80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Q&amp;A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07376" y="9155364"/>
            <a:ext cx="4761681" cy="2180458"/>
            <a:chOff x="407376" y="9155364"/>
            <a:chExt cx="4761681" cy="218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5494" y="6718563"/>
            <a:ext cx="5238975" cy="4417335"/>
            <a:chOff x="13935494" y="6718563"/>
            <a:chExt cx="5238975" cy="4417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7284188"/>
            <a:ext cx="5676190" cy="737728"/>
            <a:chOff x="6304762" y="7284188"/>
            <a:chExt cx="5676190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728418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428" y="6886026"/>
            <a:ext cx="2392291" cy="2347971"/>
            <a:chOff x="1424428" y="6886026"/>
            <a:chExt cx="2392291" cy="2347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000000">
              <a:off x="1424428" y="6886026"/>
              <a:ext cx="2392291" cy="2347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4022" y="1642278"/>
            <a:ext cx="5692577" cy="2373235"/>
            <a:chOff x="14334022" y="1642278"/>
            <a:chExt cx="5692577" cy="2373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4022" y="1642278"/>
              <a:ext cx="5692577" cy="2373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51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17528" y="2359020"/>
            <a:ext cx="6027193" cy="6128871"/>
            <a:chOff x="15317528" y="2359020"/>
            <a:chExt cx="6027193" cy="6128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5317528" y="2359020"/>
              <a:ext cx="6027193" cy="61288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6326" y="-2420039"/>
            <a:ext cx="7409626" cy="4573412"/>
            <a:chOff x="-2126326" y="-2420039"/>
            <a:chExt cx="7409626" cy="457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22903" y="3899230"/>
            <a:ext cx="13643687" cy="2352301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00" b="0" i="0" u="none" strike="noStrike" kern="0" cap="none" spc="-8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나눔스퀘어라운드OTF ExtraBold" pitchFamily="34" charset="0"/>
              </a:rPr>
              <a:t>THANK YOU!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07376" y="9155364"/>
            <a:ext cx="4761681" cy="2180458"/>
            <a:chOff x="407376" y="9155364"/>
            <a:chExt cx="4761681" cy="218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5494" y="6718563"/>
            <a:ext cx="5238975" cy="4417335"/>
            <a:chOff x="13935494" y="6718563"/>
            <a:chExt cx="5238975" cy="4417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7284188"/>
            <a:ext cx="5676190" cy="737728"/>
            <a:chOff x="6304762" y="7284188"/>
            <a:chExt cx="5676190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728418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428" y="6886026"/>
            <a:ext cx="2392291" cy="2347971"/>
            <a:chOff x="1424428" y="6886026"/>
            <a:chExt cx="2392291" cy="2347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000000">
              <a:off x="1424428" y="6886026"/>
              <a:ext cx="2392291" cy="2347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4022" y="1642278"/>
            <a:ext cx="5692577" cy="2373235"/>
            <a:chOff x="14334022" y="1642278"/>
            <a:chExt cx="5692577" cy="2373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4022" y="1642278"/>
              <a:ext cx="5692577" cy="23732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9151" y="-723900"/>
            <a:ext cx="14630400" cy="11887200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47985" y="4767847"/>
            <a:ext cx="1143470" cy="750020"/>
            <a:chOff x="8147985" y="4767847"/>
            <a:chExt cx="1143470" cy="7500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7985" y="4767847"/>
              <a:ext cx="1143470" cy="7500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70022" y="6736262"/>
            <a:ext cx="4321167" cy="737728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24ACE33D-7D9D-479C-AE05-B585654EDBA3}"/>
              </a:ext>
            </a:extLst>
          </p:cNvPr>
          <p:cNvGrpSpPr/>
          <p:nvPr/>
        </p:nvGrpSpPr>
        <p:grpSpPr>
          <a:xfrm>
            <a:off x="8089256" y="4920247"/>
            <a:ext cx="1143470" cy="750020"/>
            <a:chOff x="8147985" y="4767847"/>
            <a:chExt cx="1143470" cy="750020"/>
          </a:xfrm>
        </p:grpSpPr>
        <p:pic>
          <p:nvPicPr>
            <p:cNvPr id="34" name="Object 28">
              <a:extLst>
                <a:ext uri="{FF2B5EF4-FFF2-40B4-BE49-F238E27FC236}">
                  <a16:creationId xmlns:a16="http://schemas.microsoft.com/office/drawing/2014/main" id="{5E6B0DA4-36C4-4F7F-9217-843F8D17D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7985" y="4767847"/>
              <a:ext cx="1143470" cy="750020"/>
            </a:xfrm>
            <a:prstGeom prst="rect">
              <a:avLst/>
            </a:prstGeom>
          </p:spPr>
        </p:pic>
      </p:grpSp>
      <p:sp>
        <p:nvSpPr>
          <p:cNvPr id="43" name="Object 8">
            <a:extLst>
              <a:ext uri="{FF2B5EF4-FFF2-40B4-BE49-F238E27FC236}">
                <a16:creationId xmlns:a16="http://schemas.microsoft.com/office/drawing/2014/main" id="{7ED585C0-F158-45B3-BCE1-C0C6648A7693}"/>
              </a:ext>
            </a:extLst>
          </p:cNvPr>
          <p:cNvSpPr txBox="1"/>
          <p:nvPr/>
        </p:nvSpPr>
        <p:spPr>
          <a:xfrm>
            <a:off x="514017" y="235441"/>
            <a:ext cx="3467219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kern="0" spc="-400" noProof="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FB6BBCC-BB45-49D4-865D-E583407AF4C6}"/>
              </a:ext>
            </a:extLst>
          </p:cNvPr>
          <p:cNvGrpSpPr/>
          <p:nvPr/>
        </p:nvGrpSpPr>
        <p:grpSpPr>
          <a:xfrm>
            <a:off x="5562600" y="1257300"/>
            <a:ext cx="13135562" cy="2092483"/>
            <a:chOff x="7684151" y="4243856"/>
            <a:chExt cx="13135562" cy="2092483"/>
          </a:xfrm>
        </p:grpSpPr>
        <p:sp>
          <p:nvSpPr>
            <p:cNvPr id="44" name="Object 15">
              <a:extLst>
                <a:ext uri="{FF2B5EF4-FFF2-40B4-BE49-F238E27FC236}">
                  <a16:creationId xmlns:a16="http://schemas.microsoft.com/office/drawing/2014/main" id="{8FB6FCC8-5E6F-46AD-921A-B5F25991E477}"/>
                </a:ext>
              </a:extLst>
            </p:cNvPr>
            <p:cNvSpPr txBox="1"/>
            <p:nvPr/>
          </p:nvSpPr>
          <p:spPr>
            <a:xfrm>
              <a:off x="10346285" y="4365732"/>
              <a:ext cx="6244476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3600" kern="0" spc="-200" dirty="0">
                  <a:solidFill>
                    <a:srgbClr val="FFC57D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벤치마킹</a:t>
              </a:r>
              <a:endParaRPr 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5" name="Object 16">
              <a:extLst>
                <a:ext uri="{FF2B5EF4-FFF2-40B4-BE49-F238E27FC236}">
                  <a16:creationId xmlns:a16="http://schemas.microsoft.com/office/drawing/2014/main" id="{00A0D21E-7BBE-4702-88A0-C6694708E8F8}"/>
                </a:ext>
              </a:extLst>
            </p:cNvPr>
            <p:cNvSpPr txBox="1"/>
            <p:nvPr/>
          </p:nvSpPr>
          <p:spPr>
            <a:xfrm>
              <a:off x="10346285" y="5020478"/>
              <a:ext cx="10473428" cy="127311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반도체 제조 회사의 </a:t>
              </a:r>
              <a:r>
                <a:rPr lang="en-US" altLang="ko-KR" sz="24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MES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시스템을 벤치마킹</a:t>
              </a:r>
              <a:endParaRPr lang="en-US" altLang="ko-KR" sz="2400" kern="0" spc="-2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46" name="그룹 1004">
              <a:extLst>
                <a:ext uri="{FF2B5EF4-FFF2-40B4-BE49-F238E27FC236}">
                  <a16:creationId xmlns:a16="http://schemas.microsoft.com/office/drawing/2014/main" id="{35BC071B-9D13-41F6-8E34-5EFEA64257A4}"/>
                </a:ext>
              </a:extLst>
            </p:cNvPr>
            <p:cNvGrpSpPr/>
            <p:nvPr/>
          </p:nvGrpSpPr>
          <p:grpSpPr>
            <a:xfrm>
              <a:off x="7684151" y="4243856"/>
              <a:ext cx="2096062" cy="2092483"/>
              <a:chOff x="7659226" y="4091456"/>
              <a:chExt cx="2096062" cy="2092483"/>
            </a:xfrm>
          </p:grpSpPr>
          <p:pic>
            <p:nvPicPr>
              <p:cNvPr id="47" name="Object 19">
                <a:extLst>
                  <a:ext uri="{FF2B5EF4-FFF2-40B4-BE49-F238E27FC236}">
                    <a16:creationId xmlns:a16="http://schemas.microsoft.com/office/drawing/2014/main" id="{9DB72466-3205-4F29-BAF3-B06CD6306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59226" y="4091456"/>
                <a:ext cx="2096062" cy="2092483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1A28200-031E-4FDA-A63A-A596FC3008B9}"/>
              </a:ext>
            </a:extLst>
          </p:cNvPr>
          <p:cNvGrpSpPr/>
          <p:nvPr/>
        </p:nvGrpSpPr>
        <p:grpSpPr>
          <a:xfrm>
            <a:off x="5562600" y="7063388"/>
            <a:ext cx="13135562" cy="2092483"/>
            <a:chOff x="7684151" y="4243856"/>
            <a:chExt cx="13135562" cy="2092483"/>
          </a:xfrm>
        </p:grpSpPr>
        <p:sp>
          <p:nvSpPr>
            <p:cNvPr id="49" name="Object 15">
              <a:extLst>
                <a:ext uri="{FF2B5EF4-FFF2-40B4-BE49-F238E27FC236}">
                  <a16:creationId xmlns:a16="http://schemas.microsoft.com/office/drawing/2014/main" id="{06BE5297-B9C6-4106-B8A3-0C2CA4F4FD93}"/>
                </a:ext>
              </a:extLst>
            </p:cNvPr>
            <p:cNvSpPr txBox="1"/>
            <p:nvPr/>
          </p:nvSpPr>
          <p:spPr>
            <a:xfrm>
              <a:off x="10346285" y="4365732"/>
              <a:ext cx="6244476" cy="5714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3600" kern="0" spc="-200" dirty="0">
                  <a:solidFill>
                    <a:srgbClr val="FFC57D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철저한 사전조사</a:t>
              </a:r>
              <a:endParaRPr 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0" name="Object 16">
              <a:extLst>
                <a:ext uri="{FF2B5EF4-FFF2-40B4-BE49-F238E27FC236}">
                  <a16:creationId xmlns:a16="http://schemas.microsoft.com/office/drawing/2014/main" id="{3EAA0ABB-073F-43E4-A8DD-6BAE6CFACD9E}"/>
                </a:ext>
              </a:extLst>
            </p:cNvPr>
            <p:cNvSpPr txBox="1"/>
            <p:nvPr/>
          </p:nvSpPr>
          <p:spPr>
            <a:xfrm>
              <a:off x="10346285" y="5020478"/>
              <a:ext cx="10473428" cy="127311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>
                <a:lnSpc>
                  <a:spcPct val="150000"/>
                </a:lnSpc>
              </a:pPr>
              <a:r>
                <a:rPr lang="ko-KR" alt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제품 제조 및 공정의 과정 영상 시청</a:t>
              </a:r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관련 제조 설비 조사</a:t>
              </a:r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실제 공장의 업무 환경 분석 등</a:t>
              </a:r>
              <a:endPara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51" name="그룹 1004">
              <a:extLst>
                <a:ext uri="{FF2B5EF4-FFF2-40B4-BE49-F238E27FC236}">
                  <a16:creationId xmlns:a16="http://schemas.microsoft.com/office/drawing/2014/main" id="{8E2B8140-FC87-442D-812E-B790390BE274}"/>
                </a:ext>
              </a:extLst>
            </p:cNvPr>
            <p:cNvGrpSpPr/>
            <p:nvPr/>
          </p:nvGrpSpPr>
          <p:grpSpPr>
            <a:xfrm>
              <a:off x="7684151" y="4243856"/>
              <a:ext cx="2096062" cy="2092483"/>
              <a:chOff x="7659226" y="4091456"/>
              <a:chExt cx="2096062" cy="2092483"/>
            </a:xfrm>
          </p:grpSpPr>
          <p:pic>
            <p:nvPicPr>
              <p:cNvPr id="52" name="Object 19">
                <a:extLst>
                  <a:ext uri="{FF2B5EF4-FFF2-40B4-BE49-F238E27FC236}">
                    <a16:creationId xmlns:a16="http://schemas.microsoft.com/office/drawing/2014/main" id="{5B0A0C2C-FD71-480B-AD0C-9C5A807E7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59226" y="4091456"/>
                <a:ext cx="2096062" cy="2092483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931DBFB-1355-4774-8508-D81F499BB0F4}"/>
              </a:ext>
            </a:extLst>
          </p:cNvPr>
          <p:cNvGrpSpPr/>
          <p:nvPr/>
        </p:nvGrpSpPr>
        <p:grpSpPr>
          <a:xfrm>
            <a:off x="5537675" y="4227368"/>
            <a:ext cx="13165250" cy="1982932"/>
            <a:chOff x="7659226" y="4278716"/>
            <a:chExt cx="13165250" cy="198293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2781CD7-A855-48A9-8B08-3772373F0F3D}"/>
                </a:ext>
              </a:extLst>
            </p:cNvPr>
            <p:cNvGrpSpPr/>
            <p:nvPr/>
          </p:nvGrpSpPr>
          <p:grpSpPr>
            <a:xfrm>
              <a:off x="7659226" y="4278716"/>
              <a:ext cx="13165250" cy="1982932"/>
              <a:chOff x="7659226" y="2782584"/>
              <a:chExt cx="13165250" cy="1982932"/>
            </a:xfrm>
          </p:grpSpPr>
          <p:sp>
            <p:nvSpPr>
              <p:cNvPr id="56" name="Object 10">
                <a:extLst>
                  <a:ext uri="{FF2B5EF4-FFF2-40B4-BE49-F238E27FC236}">
                    <a16:creationId xmlns:a16="http://schemas.microsoft.com/office/drawing/2014/main" id="{0169FF1B-FC34-4326-A646-6CD1C4CD7ADD}"/>
                  </a:ext>
                </a:extLst>
              </p:cNvPr>
              <p:cNvSpPr txBox="1"/>
              <p:nvPr/>
            </p:nvSpPr>
            <p:spPr>
              <a:xfrm>
                <a:off x="10351048" y="2885421"/>
                <a:ext cx="6244476" cy="57141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600" i="0" u="none" strike="noStrike" kern="0" cap="none" spc="-200" normalizeH="0" baseline="0" noProof="0">
                    <a:ln>
                      <a:noFill/>
                    </a:ln>
                    <a:solidFill>
                      <a:srgbClr val="FF725D"/>
                    </a:solidFill>
                    <a:effectLst/>
                    <a:uLnTx/>
                    <a:uFillTx/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가상의 공장 설정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grpSp>
            <p:nvGrpSpPr>
              <p:cNvPr id="57" name="그룹 1003">
                <a:extLst>
                  <a:ext uri="{FF2B5EF4-FFF2-40B4-BE49-F238E27FC236}">
                    <a16:creationId xmlns:a16="http://schemas.microsoft.com/office/drawing/2014/main" id="{AED6DA0B-E0AF-486E-93FE-F67FB6062CEF}"/>
                  </a:ext>
                </a:extLst>
              </p:cNvPr>
              <p:cNvGrpSpPr/>
              <p:nvPr/>
            </p:nvGrpSpPr>
            <p:grpSpPr>
              <a:xfrm>
                <a:off x="7659226" y="2782584"/>
                <a:ext cx="2120987" cy="1982932"/>
                <a:chOff x="7659226" y="1533399"/>
                <a:chExt cx="2120987" cy="1982932"/>
              </a:xfrm>
            </p:grpSpPr>
            <p:pic>
              <p:nvPicPr>
                <p:cNvPr id="59" name="Object 11">
                  <a:extLst>
                    <a:ext uri="{FF2B5EF4-FFF2-40B4-BE49-F238E27FC236}">
                      <a16:creationId xmlns:a16="http://schemas.microsoft.com/office/drawing/2014/main" id="{003FFC1E-B268-4072-800D-BB0CF9207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0800000">
                  <a:off x="7659226" y="1533399"/>
                  <a:ext cx="2120987" cy="1982932"/>
                </a:xfrm>
                <a:prstGeom prst="rect">
                  <a:avLst/>
                </a:prstGeom>
              </p:spPr>
            </p:pic>
          </p:grpSp>
          <p:sp>
            <p:nvSpPr>
              <p:cNvPr id="58" name="Object 14">
                <a:extLst>
                  <a:ext uri="{FF2B5EF4-FFF2-40B4-BE49-F238E27FC236}">
                    <a16:creationId xmlns:a16="http://schemas.microsoft.com/office/drawing/2014/main" id="{53715C38-E76B-441A-9FF7-4EBCDF2F343C}"/>
                  </a:ext>
                </a:extLst>
              </p:cNvPr>
              <p:cNvSpPr txBox="1"/>
              <p:nvPr/>
            </p:nvSpPr>
            <p:spPr>
              <a:xfrm>
                <a:off x="10351048" y="3450192"/>
                <a:ext cx="10473428" cy="127311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240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MES </a:t>
                </a:r>
                <a:r>
                  <a:rPr lang="ko-KR" altLang="en-US" sz="240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시스템을 도입할 제품 선택</a:t>
                </a:r>
                <a:r>
                  <a:rPr lang="en-US" altLang="ko-KR" sz="240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sz="240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제조 및 판매 과정 가정</a:t>
                </a:r>
                <a:r>
                  <a:rPr lang="en-US" altLang="ko-KR" sz="240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240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사원의 직책 및 권한 부여를 거쳐 가상의 공장 설립 </a:t>
                </a:r>
                <a:endParaRPr lang="en-US" altLang="ko-KR" sz="24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2400" kern="0" spc="-200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pic>
          <p:nvPicPr>
            <p:cNvPr id="55" name="그림 54" descr="텍스트이(가) 표시된 사진&#10;&#10;자동 생성된 설명">
              <a:extLst>
                <a:ext uri="{FF2B5EF4-FFF2-40B4-BE49-F238E27FC236}">
                  <a16:creationId xmlns:a16="http://schemas.microsoft.com/office/drawing/2014/main" id="{C3BEFA5E-3DF7-4F84-91B8-E7BD7EF6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643" y="4667260"/>
              <a:ext cx="1073351" cy="1073351"/>
            </a:xfrm>
            <a:prstGeom prst="rect">
              <a:avLst/>
            </a:prstGeom>
          </p:spPr>
        </p:pic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0A32BA3E-D09E-49B2-AB60-13BCFEA6607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175" y="7698096"/>
            <a:ext cx="902892" cy="90289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63ECCAC-28BF-4531-9A65-53701FDA65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90" y="1790700"/>
            <a:ext cx="1143470" cy="11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400" y="1172096"/>
            <a:ext cx="19453916" cy="9915004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sp>
        <p:nvSpPr>
          <p:cNvPr id="43" name="Object 8">
            <a:extLst>
              <a:ext uri="{FF2B5EF4-FFF2-40B4-BE49-F238E27FC236}">
                <a16:creationId xmlns:a16="http://schemas.microsoft.com/office/drawing/2014/main" id="{7ED585C0-F158-45B3-BCE1-C0C6648A7693}"/>
              </a:ext>
            </a:extLst>
          </p:cNvPr>
          <p:cNvSpPr txBox="1"/>
          <p:nvPr/>
        </p:nvSpPr>
        <p:spPr>
          <a:xfrm>
            <a:off x="514017" y="235441"/>
            <a:ext cx="3467219" cy="11541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kern="0" spc="-400" noProof="0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공장 설립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80408" y="6778415"/>
            <a:ext cx="2067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검사 공정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30330" y="6778415"/>
            <a:ext cx="22278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포장 공정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918454" y="1936264"/>
            <a:ext cx="14606570" cy="4623113"/>
            <a:chOff x="1890273" y="2135451"/>
            <a:chExt cx="14606570" cy="462311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b="58399"/>
            <a:stretch/>
          </p:blipFill>
          <p:spPr>
            <a:xfrm>
              <a:off x="1890273" y="2135451"/>
              <a:ext cx="14606570" cy="247464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t="62327"/>
            <a:stretch/>
          </p:blipFill>
          <p:spPr>
            <a:xfrm>
              <a:off x="1890273" y="4517551"/>
              <a:ext cx="14606570" cy="2241013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498" y="7487058"/>
            <a:ext cx="3358436" cy="26597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009" y="7448150"/>
            <a:ext cx="3212789" cy="24601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0408" y="1677381"/>
            <a:ext cx="2241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제작 공정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5145730" y="7355229"/>
            <a:ext cx="22278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완제품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706600" y="7892310"/>
            <a:ext cx="2667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숨편한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.94-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일반형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숨편한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.80-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일반형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귀편한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.94-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일반형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귀편한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.80-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일반형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7616839"/>
            <a:ext cx="1875874" cy="18758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E58BCF-CF82-47F5-A027-53E39C058B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40" y="269751"/>
            <a:ext cx="798822" cy="7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2262</TotalTime>
  <Words>2089</Words>
  <Application>Microsoft Office PowerPoint</Application>
  <PresentationFormat>사용자 지정</PresentationFormat>
  <Paragraphs>452</Paragraphs>
  <Slides>71</Slides>
  <Notes>34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2" baseType="lpstr">
      <vt:lpstr>?? ??</vt:lpstr>
      <vt:lpstr>나눔스퀘어라운드 ExtraBold</vt:lpstr>
      <vt:lpstr>나눔스퀘어라운드OTF Bold</vt:lpstr>
      <vt:lpstr>나눔스퀘어라운드OTF ExtraBold</vt:lpstr>
      <vt:lpstr>나눔스퀘어라운드OTF Regular</vt:lpstr>
      <vt:lpstr>맑은 고딕</vt:lpstr>
      <vt:lpstr>Arial</vt:lpstr>
      <vt:lpstr>Calibri</vt:lpstr>
      <vt:lpstr>Wingdings</vt:lpstr>
      <vt:lpstr>Office Theme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김한설</cp:lastModifiedBy>
  <cp:revision>403</cp:revision>
  <dcterms:created xsi:type="dcterms:W3CDTF">2021-07-22T17:00:48Z</dcterms:created>
  <dcterms:modified xsi:type="dcterms:W3CDTF">2021-07-26T02:32:09Z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